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2C596D7" w14:textId="77777777" w:rsidR="007117FD" w:rsidRDefault="007117FD">
      <w:pPr>
        <w:pBdr>
          <w:top w:val="nil"/>
          <w:left w:val="nil"/>
          <w:bottom w:val="nil"/>
          <w:right w:val="nil"/>
          <w:between w:val="nil"/>
        </w:pBdr>
        <w:jc w:val="center"/>
        <w:rPr>
          <w:rFonts w:ascii="Calibri" w:eastAsia="Calibri" w:hAnsi="Calibri" w:cs="Calibri"/>
          <w:b/>
          <w:bCs/>
          <w:color w:val="000000"/>
          <w:sz w:val="26"/>
          <w:szCs w:val="26"/>
        </w:rPr>
      </w:pPr>
    </w:p>
    <w:p w14:paraId="22C596D8" w14:textId="77777777" w:rsidR="007117FD" w:rsidRDefault="007117FD">
      <w:pPr>
        <w:pBdr>
          <w:top w:val="nil"/>
          <w:left w:val="nil"/>
          <w:bottom w:val="nil"/>
          <w:right w:val="nil"/>
          <w:between w:val="nil"/>
        </w:pBdr>
        <w:rPr>
          <w:rFonts w:ascii="Calibri" w:eastAsia="Calibri" w:hAnsi="Calibri" w:cs="Calibri"/>
          <w:b/>
          <w:bCs/>
          <w:color w:val="000000"/>
          <w:sz w:val="28"/>
          <w:szCs w:val="28"/>
        </w:rPr>
      </w:pPr>
    </w:p>
    <w:p w14:paraId="22C596D9" w14:textId="77777777" w:rsidR="007117FD" w:rsidRDefault="007117FD">
      <w:pPr>
        <w:pBdr>
          <w:top w:val="nil"/>
          <w:left w:val="nil"/>
          <w:bottom w:val="nil"/>
          <w:right w:val="nil"/>
          <w:between w:val="nil"/>
        </w:pBdr>
        <w:rPr>
          <w:rFonts w:ascii="Calibri" w:eastAsia="Calibri" w:hAnsi="Calibri" w:cs="Calibri"/>
          <w:b/>
          <w:bCs/>
          <w:color w:val="000000"/>
          <w:sz w:val="28"/>
          <w:szCs w:val="28"/>
        </w:rPr>
      </w:pPr>
    </w:p>
    <w:p w14:paraId="22C596DA" w14:textId="77777777" w:rsidR="007117FD" w:rsidRDefault="00691B8A">
      <w:pPr>
        <w:pBdr>
          <w:top w:val="nil"/>
          <w:left w:val="nil"/>
          <w:bottom w:val="nil"/>
          <w:right w:val="nil"/>
          <w:between w:val="nil"/>
        </w:pBdr>
        <w:jc w:val="center"/>
        <w:rPr>
          <w:rFonts w:ascii="Cambria" w:eastAsia="Cambria" w:hAnsi="Cambria" w:cs="Cambria"/>
          <w:b/>
          <w:bCs/>
          <w:color w:val="000000"/>
          <w:sz w:val="28"/>
          <w:szCs w:val="28"/>
        </w:rPr>
      </w:pPr>
      <w:r>
        <w:rPr>
          <w:rFonts w:ascii="Cambria" w:eastAsia="Cambria" w:hAnsi="Cambria" w:cs="Cambria"/>
          <w:b/>
          <w:bCs/>
          <w:color w:val="000000"/>
          <w:sz w:val="28"/>
          <w:szCs w:val="28"/>
        </w:rPr>
        <w:t xml:space="preserve">MUDEC </w:t>
      </w:r>
      <w:r>
        <w:rPr>
          <w:rFonts w:ascii="Cambria" w:eastAsia="Cambria" w:hAnsi="Cambria" w:cs="Cambria"/>
          <w:b/>
          <w:bCs/>
          <w:sz w:val="28"/>
          <w:szCs w:val="28"/>
        </w:rPr>
        <w:t>PHOTO</w:t>
      </w:r>
      <w:r>
        <w:rPr>
          <w:rFonts w:ascii="Cambria" w:eastAsia="Cambria" w:hAnsi="Cambria" w:cs="Cambria"/>
          <w:b/>
          <w:bCs/>
          <w:color w:val="000000"/>
          <w:sz w:val="28"/>
          <w:szCs w:val="28"/>
        </w:rPr>
        <w:t xml:space="preserve"> </w:t>
      </w:r>
    </w:p>
    <w:p w14:paraId="22C596DB" w14:textId="77777777" w:rsidR="007117FD" w:rsidRDefault="00691B8A">
      <w:pPr>
        <w:pBdr>
          <w:top w:val="nil"/>
          <w:left w:val="nil"/>
          <w:bottom w:val="nil"/>
          <w:right w:val="nil"/>
          <w:between w:val="nil"/>
        </w:pBdr>
        <w:jc w:val="center"/>
        <w:rPr>
          <w:rFonts w:ascii="Cambria" w:eastAsia="Cambria" w:hAnsi="Cambria" w:cs="Cambria"/>
          <w:b/>
          <w:bCs/>
          <w:color w:val="000000"/>
          <w:sz w:val="28"/>
          <w:szCs w:val="28"/>
        </w:rPr>
      </w:pPr>
      <w:r>
        <w:rPr>
          <w:rFonts w:ascii="Cambria" w:eastAsia="Cambria" w:hAnsi="Cambria" w:cs="Cambria"/>
          <w:b/>
          <w:bCs/>
          <w:color w:val="000000"/>
          <w:sz w:val="28"/>
          <w:szCs w:val="28"/>
        </w:rPr>
        <w:t>Museo delle Culture di Milano</w:t>
      </w:r>
    </w:p>
    <w:p w14:paraId="22C596DC" w14:textId="77777777" w:rsidR="007117FD" w:rsidRDefault="007117FD">
      <w:pPr>
        <w:pBdr>
          <w:top w:val="nil"/>
          <w:left w:val="nil"/>
          <w:bottom w:val="nil"/>
          <w:right w:val="nil"/>
          <w:between w:val="nil"/>
        </w:pBdr>
        <w:jc w:val="center"/>
        <w:rPr>
          <w:rFonts w:ascii="Cambria" w:eastAsia="Cambria" w:hAnsi="Cambria" w:cs="Cambria"/>
          <w:b/>
          <w:bCs/>
          <w:color w:val="000000"/>
          <w:sz w:val="26"/>
          <w:szCs w:val="26"/>
        </w:rPr>
      </w:pPr>
    </w:p>
    <w:p w14:paraId="22C596DD" w14:textId="77777777" w:rsidR="007117FD" w:rsidRDefault="007117FD">
      <w:pPr>
        <w:pBdr>
          <w:top w:val="nil"/>
          <w:left w:val="nil"/>
          <w:bottom w:val="nil"/>
          <w:right w:val="nil"/>
          <w:between w:val="nil"/>
        </w:pBdr>
        <w:jc w:val="center"/>
        <w:rPr>
          <w:rFonts w:ascii="Cambria" w:eastAsia="Cambria" w:hAnsi="Cambria" w:cs="Cambria"/>
          <w:b/>
          <w:bCs/>
          <w:color w:val="000000"/>
          <w:sz w:val="26"/>
          <w:szCs w:val="26"/>
        </w:rPr>
      </w:pPr>
    </w:p>
    <w:p w14:paraId="22C596DE" w14:textId="77777777" w:rsidR="007117FD" w:rsidRDefault="00691B8A">
      <w:pPr>
        <w:pBdr>
          <w:top w:val="nil"/>
          <w:left w:val="nil"/>
          <w:bottom w:val="nil"/>
          <w:right w:val="nil"/>
          <w:between w:val="nil"/>
        </w:pBdr>
        <w:jc w:val="center"/>
        <w:rPr>
          <w:rFonts w:ascii="Cambria" w:eastAsia="Cambria" w:hAnsi="Cambria" w:cs="Cambria"/>
          <w:b/>
          <w:bCs/>
          <w:color w:val="000000"/>
          <w:sz w:val="36"/>
          <w:szCs w:val="36"/>
        </w:rPr>
      </w:pPr>
      <w:r>
        <w:rPr>
          <w:rFonts w:ascii="Cambria" w:eastAsia="Cambria" w:hAnsi="Cambria" w:cs="Cambria"/>
          <w:b/>
          <w:bCs/>
          <w:color w:val="000000"/>
          <w:sz w:val="36"/>
          <w:szCs w:val="36"/>
        </w:rPr>
        <w:t>TRENTINO UNEXPECTED</w:t>
      </w:r>
    </w:p>
    <w:p w14:paraId="22C596DF" w14:textId="77777777" w:rsidR="007117FD" w:rsidRDefault="007117FD">
      <w:pPr>
        <w:pBdr>
          <w:top w:val="nil"/>
          <w:left w:val="nil"/>
          <w:bottom w:val="nil"/>
          <w:right w:val="nil"/>
          <w:between w:val="nil"/>
        </w:pBdr>
        <w:jc w:val="center"/>
        <w:rPr>
          <w:rFonts w:ascii="Cambria" w:eastAsia="Cambria" w:hAnsi="Cambria" w:cs="Cambria"/>
          <w:b/>
          <w:bCs/>
          <w:color w:val="000000"/>
          <w:sz w:val="36"/>
          <w:szCs w:val="36"/>
        </w:rPr>
      </w:pPr>
    </w:p>
    <w:p w14:paraId="22C596E0" w14:textId="77777777" w:rsidR="007117FD" w:rsidRDefault="00691B8A">
      <w:pPr>
        <w:pBdr>
          <w:top w:val="nil"/>
          <w:left w:val="nil"/>
          <w:bottom w:val="nil"/>
          <w:right w:val="nil"/>
          <w:between w:val="nil"/>
        </w:pBdr>
        <w:jc w:val="center"/>
        <w:rPr>
          <w:rFonts w:ascii="Cambria" w:eastAsia="Cambria" w:hAnsi="Cambria" w:cs="Cambria"/>
          <w:color w:val="000000"/>
          <w:sz w:val="26"/>
          <w:szCs w:val="26"/>
        </w:rPr>
      </w:pPr>
      <w:r>
        <w:rPr>
          <w:rFonts w:ascii="Cambria" w:eastAsia="Cambria" w:hAnsi="Cambria" w:cs="Cambria"/>
          <w:color w:val="000000"/>
          <w:sz w:val="26"/>
          <w:szCs w:val="26"/>
        </w:rPr>
        <w:t xml:space="preserve">a cura di </w:t>
      </w:r>
      <w:r>
        <w:rPr>
          <w:rFonts w:ascii="Cambria" w:eastAsia="Cambria" w:hAnsi="Cambria" w:cs="Cambria"/>
          <w:b/>
          <w:bCs/>
          <w:color w:val="000000"/>
          <w:sz w:val="26"/>
          <w:szCs w:val="26"/>
        </w:rPr>
        <w:t>Denis Curti</w:t>
      </w:r>
    </w:p>
    <w:p w14:paraId="22C596E1" w14:textId="77777777" w:rsidR="007117FD" w:rsidRDefault="007117FD">
      <w:pPr>
        <w:pBdr>
          <w:top w:val="nil"/>
          <w:left w:val="nil"/>
          <w:bottom w:val="nil"/>
          <w:right w:val="nil"/>
          <w:between w:val="nil"/>
        </w:pBdr>
        <w:rPr>
          <w:rFonts w:ascii="Cambria" w:eastAsia="Cambria" w:hAnsi="Cambria" w:cs="Cambria"/>
          <w:color w:val="000000"/>
          <w:sz w:val="26"/>
          <w:szCs w:val="26"/>
        </w:rPr>
      </w:pPr>
    </w:p>
    <w:p w14:paraId="22C596E2" w14:textId="77777777" w:rsidR="007117FD" w:rsidRDefault="00691B8A">
      <w:pPr>
        <w:pBdr>
          <w:top w:val="nil"/>
          <w:left w:val="nil"/>
          <w:bottom w:val="nil"/>
          <w:right w:val="nil"/>
          <w:between w:val="nil"/>
        </w:pBdr>
        <w:jc w:val="center"/>
        <w:rPr>
          <w:rFonts w:ascii="Cambria" w:eastAsia="Cambria" w:hAnsi="Cambria" w:cs="Cambria"/>
          <w:b/>
          <w:bCs/>
          <w:color w:val="000000"/>
          <w:sz w:val="26"/>
          <w:szCs w:val="26"/>
        </w:rPr>
      </w:pPr>
      <w:r>
        <w:rPr>
          <w:rFonts w:ascii="Cambria" w:eastAsia="Cambria" w:hAnsi="Cambria" w:cs="Cambria"/>
          <w:b/>
          <w:bCs/>
          <w:color w:val="000000"/>
          <w:sz w:val="26"/>
          <w:szCs w:val="26"/>
        </w:rPr>
        <w:t>Simone Bramante,</w:t>
      </w:r>
      <w:r>
        <w:rPr>
          <w:rFonts w:ascii="Cambria" w:eastAsia="Cambria" w:hAnsi="Cambria" w:cs="Cambria"/>
          <w:b/>
          <w:bCs/>
          <w:sz w:val="26"/>
          <w:szCs w:val="26"/>
        </w:rPr>
        <w:t xml:space="preserve"> </w:t>
      </w:r>
      <w:r>
        <w:rPr>
          <w:rFonts w:ascii="Cambria" w:eastAsia="Cambria" w:hAnsi="Cambria" w:cs="Cambria"/>
          <w:b/>
          <w:bCs/>
          <w:color w:val="000000"/>
          <w:sz w:val="26"/>
          <w:szCs w:val="26"/>
        </w:rPr>
        <w:t xml:space="preserve">Gabriele Micalizzi, </w:t>
      </w:r>
    </w:p>
    <w:p w14:paraId="22C596E3" w14:textId="77777777" w:rsidR="007117FD" w:rsidRDefault="00691B8A">
      <w:pPr>
        <w:pBdr>
          <w:top w:val="nil"/>
          <w:left w:val="nil"/>
          <w:bottom w:val="nil"/>
          <w:right w:val="nil"/>
          <w:between w:val="nil"/>
        </w:pBdr>
        <w:jc w:val="center"/>
        <w:rPr>
          <w:rFonts w:ascii="Cambria" w:eastAsia="Cambria" w:hAnsi="Cambria" w:cs="Cambria"/>
          <w:color w:val="000000"/>
          <w:sz w:val="26"/>
          <w:szCs w:val="26"/>
        </w:rPr>
      </w:pPr>
      <w:proofErr w:type="spellStart"/>
      <w:r>
        <w:rPr>
          <w:rFonts w:ascii="Cambria" w:eastAsia="Cambria" w:hAnsi="Cambria" w:cs="Cambria"/>
          <w:b/>
          <w:bCs/>
          <w:color w:val="000000"/>
          <w:sz w:val="26"/>
          <w:szCs w:val="26"/>
        </w:rPr>
        <w:t>Roselena</w:t>
      </w:r>
      <w:proofErr w:type="spellEnd"/>
      <w:r>
        <w:rPr>
          <w:rFonts w:ascii="Cambria" w:eastAsia="Cambria" w:hAnsi="Cambria" w:cs="Cambria"/>
          <w:b/>
          <w:bCs/>
          <w:color w:val="000000"/>
          <w:sz w:val="26"/>
          <w:szCs w:val="26"/>
        </w:rPr>
        <w:t xml:space="preserve"> </w:t>
      </w:r>
      <w:proofErr w:type="spellStart"/>
      <w:r>
        <w:rPr>
          <w:rFonts w:ascii="Cambria" w:eastAsia="Cambria" w:hAnsi="Cambria" w:cs="Cambria"/>
          <w:b/>
          <w:bCs/>
          <w:color w:val="000000"/>
          <w:sz w:val="26"/>
          <w:szCs w:val="26"/>
        </w:rPr>
        <w:t>Ramistella</w:t>
      </w:r>
      <w:proofErr w:type="spellEnd"/>
      <w:r>
        <w:rPr>
          <w:rFonts w:ascii="Cambria" w:eastAsia="Cambria" w:hAnsi="Cambria" w:cs="Cambria"/>
          <w:b/>
          <w:bCs/>
          <w:color w:val="000000"/>
          <w:sz w:val="26"/>
          <w:szCs w:val="26"/>
        </w:rPr>
        <w:t>, Massimo Sestini, Newsha Tavakolian</w:t>
      </w:r>
    </w:p>
    <w:p w14:paraId="22C596E4" w14:textId="77777777" w:rsidR="007117FD" w:rsidRDefault="007117FD">
      <w:pPr>
        <w:pBdr>
          <w:top w:val="nil"/>
          <w:left w:val="nil"/>
          <w:bottom w:val="nil"/>
          <w:right w:val="nil"/>
          <w:between w:val="nil"/>
        </w:pBdr>
        <w:rPr>
          <w:rFonts w:ascii="Cambria" w:eastAsia="Cambria" w:hAnsi="Cambria" w:cs="Cambria"/>
          <w:b/>
          <w:bCs/>
          <w:color w:val="000000"/>
          <w:sz w:val="26"/>
          <w:szCs w:val="26"/>
        </w:rPr>
      </w:pPr>
    </w:p>
    <w:p w14:paraId="22C596E5" w14:textId="77777777" w:rsidR="007117FD" w:rsidRDefault="00691B8A">
      <w:pPr>
        <w:pBdr>
          <w:top w:val="nil"/>
          <w:left w:val="nil"/>
          <w:bottom w:val="nil"/>
          <w:right w:val="nil"/>
          <w:between w:val="nil"/>
        </w:pBdr>
        <w:jc w:val="center"/>
        <w:rPr>
          <w:rFonts w:ascii="Cambria" w:eastAsia="Cambria" w:hAnsi="Cambria" w:cs="Cambria"/>
          <w:b/>
          <w:bCs/>
          <w:color w:val="000000"/>
          <w:sz w:val="26"/>
          <w:szCs w:val="26"/>
        </w:rPr>
      </w:pPr>
      <w:r>
        <w:rPr>
          <w:rFonts w:ascii="Cambria" w:eastAsia="Cambria" w:hAnsi="Cambria" w:cs="Cambria"/>
          <w:b/>
          <w:bCs/>
          <w:color w:val="000000"/>
          <w:sz w:val="26"/>
          <w:szCs w:val="26"/>
        </w:rPr>
        <w:t>22 novembre 2025 – 6 gennaio 2026</w:t>
      </w:r>
    </w:p>
    <w:p w14:paraId="196B39BD" w14:textId="77777777" w:rsidR="0087305E" w:rsidRDefault="0087305E">
      <w:pPr>
        <w:pBdr>
          <w:top w:val="nil"/>
          <w:left w:val="nil"/>
          <w:bottom w:val="nil"/>
          <w:right w:val="nil"/>
          <w:between w:val="nil"/>
        </w:pBdr>
        <w:rPr>
          <w:rFonts w:ascii="Cambria" w:eastAsia="Cambria" w:hAnsi="Cambria" w:cs="Cambria"/>
          <w:b/>
          <w:bCs/>
          <w:color w:val="000000"/>
          <w:sz w:val="26"/>
          <w:szCs w:val="26"/>
        </w:rPr>
      </w:pPr>
    </w:p>
    <w:p w14:paraId="56B105DD" w14:textId="77777777" w:rsidR="0087305E" w:rsidRDefault="0087305E">
      <w:pPr>
        <w:pBdr>
          <w:top w:val="nil"/>
          <w:left w:val="nil"/>
          <w:bottom w:val="nil"/>
          <w:right w:val="nil"/>
          <w:between w:val="nil"/>
        </w:pBdr>
        <w:rPr>
          <w:rFonts w:ascii="Cambria" w:eastAsia="Cambria" w:hAnsi="Cambria" w:cs="Cambria"/>
          <w:color w:val="000000"/>
          <w:sz w:val="26"/>
          <w:szCs w:val="26"/>
        </w:rPr>
      </w:pPr>
    </w:p>
    <w:p w14:paraId="22C596E9" w14:textId="77777777" w:rsidR="007117FD" w:rsidRDefault="00691B8A">
      <w:pPr>
        <w:pBdr>
          <w:top w:val="nil"/>
          <w:left w:val="nil"/>
          <w:bottom w:val="nil"/>
          <w:right w:val="nil"/>
          <w:between w:val="nil"/>
        </w:pBdr>
        <w:jc w:val="center"/>
        <w:rPr>
          <w:rFonts w:ascii="Cambria" w:eastAsia="Cambria" w:hAnsi="Cambria" w:cs="Cambria"/>
          <w:color w:val="000000"/>
        </w:rPr>
      </w:pPr>
      <w:r>
        <w:rPr>
          <w:rFonts w:ascii="Cambria" w:eastAsia="Cambria" w:hAnsi="Cambria" w:cs="Cambria"/>
          <w:color w:val="000000"/>
        </w:rPr>
        <w:t xml:space="preserve">Un progetto di </w:t>
      </w:r>
      <w:r>
        <w:rPr>
          <w:rFonts w:ascii="Cambria" w:eastAsia="Cambria" w:hAnsi="Cambria" w:cs="Cambria"/>
          <w:b/>
          <w:bCs/>
          <w:color w:val="000000"/>
        </w:rPr>
        <w:t>Trentino Marketing</w:t>
      </w:r>
      <w:r>
        <w:rPr>
          <w:rFonts w:ascii="Cambria" w:eastAsia="Cambria" w:hAnsi="Cambria" w:cs="Cambria"/>
          <w:color w:val="000000"/>
        </w:rPr>
        <w:t xml:space="preserve"> </w:t>
      </w:r>
    </w:p>
    <w:p w14:paraId="22C596EA" w14:textId="77777777" w:rsidR="007117FD" w:rsidRDefault="00691B8A">
      <w:pPr>
        <w:pBdr>
          <w:top w:val="nil"/>
          <w:left w:val="nil"/>
          <w:bottom w:val="nil"/>
          <w:right w:val="nil"/>
          <w:between w:val="nil"/>
        </w:pBdr>
        <w:jc w:val="center"/>
        <w:rPr>
          <w:rFonts w:ascii="Cambria" w:eastAsia="Cambria" w:hAnsi="Cambria" w:cs="Cambria"/>
        </w:rPr>
      </w:pPr>
      <w:r>
        <w:rPr>
          <w:rFonts w:ascii="Cambria" w:eastAsia="Cambria" w:hAnsi="Cambria" w:cs="Cambria"/>
        </w:rPr>
        <w:t xml:space="preserve">in collaborazione con </w:t>
      </w:r>
      <w:r>
        <w:rPr>
          <w:rFonts w:ascii="Cambria" w:eastAsia="Cambria" w:hAnsi="Cambria" w:cs="Cambria"/>
          <w:b/>
          <w:bCs/>
        </w:rPr>
        <w:t>24 ore Cultura</w:t>
      </w:r>
    </w:p>
    <w:p w14:paraId="22C596EB" w14:textId="77777777" w:rsidR="007117FD" w:rsidRDefault="007117FD">
      <w:pPr>
        <w:pBdr>
          <w:top w:val="nil"/>
          <w:left w:val="nil"/>
          <w:bottom w:val="nil"/>
          <w:right w:val="nil"/>
          <w:between w:val="nil"/>
        </w:pBdr>
        <w:rPr>
          <w:rFonts w:ascii="Cambria" w:eastAsia="Cambria" w:hAnsi="Cambria" w:cs="Cambria"/>
          <w:color w:val="000000"/>
          <w:sz w:val="26"/>
          <w:szCs w:val="26"/>
        </w:rPr>
      </w:pPr>
    </w:p>
    <w:p w14:paraId="22C596EC" w14:textId="77777777" w:rsidR="007117FD" w:rsidRDefault="007117FD">
      <w:pPr>
        <w:pBdr>
          <w:top w:val="nil"/>
          <w:left w:val="nil"/>
          <w:bottom w:val="nil"/>
          <w:right w:val="nil"/>
          <w:between w:val="nil"/>
        </w:pBdr>
        <w:rPr>
          <w:rFonts w:ascii="Cambria" w:eastAsia="Cambria" w:hAnsi="Cambria" w:cs="Cambria"/>
          <w:color w:val="000000"/>
          <w:sz w:val="26"/>
          <w:szCs w:val="26"/>
        </w:rPr>
      </w:pPr>
    </w:p>
    <w:p w14:paraId="22C596ED" w14:textId="77777777" w:rsidR="007117FD" w:rsidRDefault="00691B8A">
      <w:pPr>
        <w:numPr>
          <w:ilvl w:val="0"/>
          <w:numId w:val="1"/>
        </w:numPr>
        <w:pBdr>
          <w:top w:val="nil"/>
          <w:left w:val="nil"/>
          <w:bottom w:val="nil"/>
          <w:right w:val="nil"/>
          <w:between w:val="nil"/>
        </w:pBdr>
        <w:jc w:val="both"/>
        <w:rPr>
          <w:rFonts w:ascii="Cambria" w:eastAsia="Cambria" w:hAnsi="Cambria" w:cs="Cambria"/>
          <w:sz w:val="20"/>
          <w:szCs w:val="20"/>
        </w:rPr>
      </w:pPr>
      <w:r>
        <w:rPr>
          <w:rFonts w:ascii="Cambria" w:eastAsia="Cambria" w:hAnsi="Cambria" w:cs="Cambria"/>
          <w:sz w:val="20"/>
          <w:szCs w:val="20"/>
        </w:rPr>
        <w:t>La mostra presenta più di ottanta fotografie realizzate da cinque autori di fama internazionale che, con il proprio stile e sensibilità hanno raccontato il Trentino nelle diverse sue sfaccettature, sempre con uno sguardo autoriale e mai documentario.</w:t>
      </w:r>
    </w:p>
    <w:p w14:paraId="22C596EE" w14:textId="5BD0960F" w:rsidR="007117FD" w:rsidRDefault="00691B8A">
      <w:pPr>
        <w:numPr>
          <w:ilvl w:val="0"/>
          <w:numId w:val="1"/>
        </w:numPr>
        <w:pBdr>
          <w:top w:val="nil"/>
          <w:left w:val="nil"/>
          <w:bottom w:val="nil"/>
          <w:right w:val="nil"/>
          <w:between w:val="nil"/>
        </w:pBdr>
        <w:jc w:val="both"/>
        <w:rPr>
          <w:rFonts w:ascii="Cambria" w:eastAsia="Cambria" w:hAnsi="Cambria" w:cs="Cambria"/>
          <w:color w:val="000000"/>
          <w:sz w:val="20"/>
          <w:szCs w:val="20"/>
        </w:rPr>
      </w:pPr>
      <w:r>
        <w:rPr>
          <w:rFonts w:ascii="Cambria" w:eastAsia="Cambria" w:hAnsi="Cambria" w:cs="Cambria"/>
          <w:color w:val="000000"/>
          <w:sz w:val="20"/>
          <w:szCs w:val="20"/>
        </w:rPr>
        <w:t xml:space="preserve">Il progetto </w:t>
      </w:r>
      <w:r>
        <w:rPr>
          <w:rFonts w:ascii="Cambria" w:eastAsia="Cambria" w:hAnsi="Cambria" w:cs="Cambria"/>
          <w:sz w:val="20"/>
          <w:szCs w:val="20"/>
        </w:rPr>
        <w:t>espositivo,</w:t>
      </w:r>
      <w:r>
        <w:rPr>
          <w:rFonts w:ascii="Cambria" w:eastAsia="Cambria" w:hAnsi="Cambria" w:cs="Cambria"/>
          <w:color w:val="FF0000"/>
          <w:sz w:val="20"/>
          <w:szCs w:val="20"/>
        </w:rPr>
        <w:t xml:space="preserve"> </w:t>
      </w:r>
      <w:r>
        <w:rPr>
          <w:rFonts w:ascii="Cambria" w:eastAsia="Cambria" w:hAnsi="Cambria" w:cs="Cambria"/>
          <w:sz w:val="20"/>
          <w:szCs w:val="20"/>
        </w:rPr>
        <w:t xml:space="preserve">che ha visto </w:t>
      </w:r>
      <w:r>
        <w:rPr>
          <w:rFonts w:ascii="Cambria" w:eastAsia="Cambria" w:hAnsi="Cambria" w:cs="Cambria"/>
          <w:color w:val="000000"/>
          <w:sz w:val="20"/>
          <w:szCs w:val="20"/>
        </w:rPr>
        <w:t>una prima tappa al Mart di Rovereto, nasce dal volume fotografico</w:t>
      </w:r>
      <w:r>
        <w:rPr>
          <w:rFonts w:ascii="Cambria" w:eastAsia="Cambria" w:hAnsi="Cambria" w:cs="Cambria"/>
          <w:i/>
          <w:iCs/>
          <w:color w:val="000000"/>
          <w:sz w:val="20"/>
          <w:szCs w:val="20"/>
        </w:rPr>
        <w:t xml:space="preserve"> Trentino </w:t>
      </w:r>
      <w:proofErr w:type="spellStart"/>
      <w:r>
        <w:rPr>
          <w:rFonts w:ascii="Cambria" w:eastAsia="Cambria" w:hAnsi="Cambria" w:cs="Cambria"/>
          <w:i/>
          <w:iCs/>
          <w:color w:val="000000"/>
          <w:sz w:val="20"/>
          <w:szCs w:val="20"/>
        </w:rPr>
        <w:t>Unexpected</w:t>
      </w:r>
      <w:proofErr w:type="spellEnd"/>
      <w:r>
        <w:rPr>
          <w:rFonts w:ascii="Cambria" w:eastAsia="Cambria" w:hAnsi="Cambria" w:cs="Cambria"/>
          <w:color w:val="000000"/>
          <w:sz w:val="20"/>
          <w:szCs w:val="20"/>
        </w:rPr>
        <w:t>, a cura di Denis Curti</w:t>
      </w:r>
      <w:r w:rsidR="00433C19">
        <w:rPr>
          <w:rFonts w:ascii="Cambria" w:eastAsia="Cambria" w:hAnsi="Cambria" w:cs="Cambria"/>
          <w:color w:val="000000"/>
          <w:sz w:val="20"/>
          <w:szCs w:val="20"/>
        </w:rPr>
        <w:t>.</w:t>
      </w:r>
    </w:p>
    <w:p w14:paraId="22C596EF" w14:textId="77777777" w:rsidR="007117FD" w:rsidRDefault="00691B8A">
      <w:pPr>
        <w:numPr>
          <w:ilvl w:val="0"/>
          <w:numId w:val="1"/>
        </w:numPr>
        <w:pBdr>
          <w:top w:val="nil"/>
          <w:left w:val="nil"/>
          <w:bottom w:val="nil"/>
          <w:right w:val="nil"/>
          <w:between w:val="nil"/>
        </w:pBdr>
        <w:jc w:val="both"/>
        <w:rPr>
          <w:rFonts w:ascii="Cambria" w:eastAsia="Cambria" w:hAnsi="Cambria" w:cs="Cambria"/>
          <w:sz w:val="20"/>
          <w:szCs w:val="20"/>
        </w:rPr>
      </w:pPr>
      <w:r>
        <w:rPr>
          <w:rFonts w:ascii="Cambria" w:eastAsia="Cambria" w:hAnsi="Cambria" w:cs="Cambria"/>
          <w:sz w:val="20"/>
          <w:szCs w:val="20"/>
        </w:rPr>
        <w:t>La tappa milanese ne offre una nuova lettura, portando il dialogo tra fotografia, territorio e interpretazione artistica, in un contesto urbano e multiculturale come quello del MUDEC.</w:t>
      </w:r>
    </w:p>
    <w:p w14:paraId="7133A3C0" w14:textId="77777777" w:rsidR="009F348C" w:rsidRDefault="009F348C" w:rsidP="009F348C">
      <w:pPr>
        <w:pBdr>
          <w:top w:val="nil"/>
          <w:left w:val="nil"/>
          <w:bottom w:val="nil"/>
          <w:right w:val="nil"/>
          <w:between w:val="nil"/>
        </w:pBdr>
        <w:jc w:val="both"/>
        <w:rPr>
          <w:rFonts w:ascii="Cambria" w:eastAsia="Cambria" w:hAnsi="Cambria" w:cs="Cambria"/>
          <w:sz w:val="20"/>
          <w:szCs w:val="20"/>
        </w:rPr>
      </w:pPr>
    </w:p>
    <w:p w14:paraId="46DD7816" w14:textId="77777777" w:rsidR="009F348C" w:rsidRDefault="009F348C" w:rsidP="009F348C">
      <w:pPr>
        <w:pBdr>
          <w:top w:val="nil"/>
          <w:left w:val="nil"/>
          <w:bottom w:val="nil"/>
          <w:right w:val="nil"/>
          <w:between w:val="nil"/>
        </w:pBdr>
        <w:jc w:val="both"/>
        <w:rPr>
          <w:rFonts w:ascii="Cambria" w:eastAsia="Cambria" w:hAnsi="Cambria" w:cs="Cambria"/>
          <w:sz w:val="20"/>
          <w:szCs w:val="20"/>
        </w:rPr>
      </w:pPr>
    </w:p>
    <w:p w14:paraId="22C596F0" w14:textId="77777777" w:rsidR="007117FD" w:rsidRDefault="007117FD">
      <w:pPr>
        <w:pBdr>
          <w:top w:val="nil"/>
          <w:left w:val="nil"/>
          <w:bottom w:val="nil"/>
          <w:right w:val="nil"/>
          <w:between w:val="nil"/>
        </w:pBdr>
        <w:jc w:val="both"/>
        <w:rPr>
          <w:rFonts w:ascii="Cambria" w:eastAsia="Cambria" w:hAnsi="Cambria" w:cs="Cambria"/>
          <w:color w:val="000000"/>
          <w:sz w:val="20"/>
          <w:szCs w:val="20"/>
        </w:rPr>
      </w:pPr>
    </w:p>
    <w:p w14:paraId="22C596F1" w14:textId="77777777" w:rsidR="007117FD" w:rsidRDefault="007117FD">
      <w:pPr>
        <w:pBdr>
          <w:top w:val="nil"/>
          <w:left w:val="nil"/>
          <w:bottom w:val="nil"/>
          <w:right w:val="nil"/>
          <w:between w:val="nil"/>
        </w:pBdr>
        <w:jc w:val="both"/>
        <w:rPr>
          <w:rFonts w:ascii="Cambria" w:eastAsia="Cambria" w:hAnsi="Cambria" w:cs="Cambria"/>
          <w:color w:val="000000"/>
        </w:rPr>
      </w:pPr>
    </w:p>
    <w:p w14:paraId="22C596F2" w14:textId="77777777" w:rsidR="007117FD" w:rsidRDefault="00691B8A">
      <w:pPr>
        <w:pBdr>
          <w:top w:val="nil"/>
          <w:left w:val="nil"/>
          <w:bottom w:val="nil"/>
          <w:right w:val="nil"/>
          <w:between w:val="nil"/>
        </w:pBdr>
        <w:jc w:val="both"/>
        <w:rPr>
          <w:rFonts w:ascii="Cambria" w:eastAsia="Cambria" w:hAnsi="Cambria" w:cs="Cambria"/>
          <w:color w:val="000000"/>
        </w:rPr>
      </w:pPr>
      <w:r>
        <w:rPr>
          <w:rFonts w:ascii="Cambria" w:eastAsia="Cambria" w:hAnsi="Cambria" w:cs="Cambria"/>
          <w:color w:val="000000"/>
        </w:rPr>
        <w:lastRenderedPageBreak/>
        <w:t xml:space="preserve">Dal </w:t>
      </w:r>
      <w:r>
        <w:rPr>
          <w:rFonts w:ascii="Cambria" w:eastAsia="Cambria" w:hAnsi="Cambria" w:cs="Cambria"/>
          <w:b/>
          <w:bCs/>
          <w:color w:val="000000"/>
        </w:rPr>
        <w:t>22 novembre 2025 al 6 gennaio 2026,</w:t>
      </w:r>
      <w:r>
        <w:rPr>
          <w:rFonts w:ascii="Cambria" w:eastAsia="Cambria" w:hAnsi="Cambria" w:cs="Cambria"/>
          <w:color w:val="000000"/>
        </w:rPr>
        <w:t xml:space="preserve"> il </w:t>
      </w:r>
      <w:r>
        <w:rPr>
          <w:rFonts w:ascii="Cambria" w:eastAsia="Cambria" w:hAnsi="Cambria" w:cs="Cambria"/>
          <w:b/>
          <w:bCs/>
        </w:rPr>
        <w:t xml:space="preserve">MUDEC Photo – </w:t>
      </w:r>
      <w:r>
        <w:rPr>
          <w:rFonts w:ascii="Cambria" w:eastAsia="Cambria" w:hAnsi="Cambria" w:cs="Cambria"/>
          <w:b/>
          <w:bCs/>
          <w:color w:val="000000"/>
        </w:rPr>
        <w:t>Museo delle Culture</w:t>
      </w:r>
      <w:r>
        <w:rPr>
          <w:rFonts w:ascii="Cambria" w:eastAsia="Cambria" w:hAnsi="Cambria" w:cs="Cambria"/>
          <w:color w:val="000000"/>
        </w:rPr>
        <w:t xml:space="preserve"> ospita la mostra </w:t>
      </w:r>
      <w:r>
        <w:rPr>
          <w:rFonts w:ascii="Cambria" w:eastAsia="Cambria" w:hAnsi="Cambria" w:cs="Cambria"/>
          <w:b/>
          <w:bCs/>
          <w:color w:val="000000"/>
        </w:rPr>
        <w:t xml:space="preserve">Trentino </w:t>
      </w:r>
      <w:proofErr w:type="spellStart"/>
      <w:r>
        <w:rPr>
          <w:rFonts w:ascii="Cambria" w:eastAsia="Cambria" w:hAnsi="Cambria" w:cs="Cambria"/>
          <w:b/>
          <w:bCs/>
          <w:color w:val="000000"/>
        </w:rPr>
        <w:t>Unexpected</w:t>
      </w:r>
      <w:proofErr w:type="spellEnd"/>
      <w:r>
        <w:rPr>
          <w:rFonts w:ascii="Cambria" w:eastAsia="Cambria" w:hAnsi="Cambria" w:cs="Cambria"/>
          <w:color w:val="000000"/>
        </w:rPr>
        <w:t xml:space="preserve">, a cura di </w:t>
      </w:r>
      <w:r>
        <w:rPr>
          <w:rFonts w:ascii="Cambria" w:eastAsia="Cambria" w:hAnsi="Cambria" w:cs="Cambria"/>
          <w:b/>
          <w:bCs/>
          <w:color w:val="000000"/>
        </w:rPr>
        <w:t>Denis Curti</w:t>
      </w:r>
      <w:r>
        <w:rPr>
          <w:rFonts w:ascii="Cambria" w:eastAsia="Cambria" w:hAnsi="Cambria" w:cs="Cambria"/>
          <w:color w:val="000000"/>
        </w:rPr>
        <w:t xml:space="preserve">, che presenta le opere di </w:t>
      </w:r>
      <w:r>
        <w:rPr>
          <w:rFonts w:ascii="Cambria" w:eastAsia="Cambria" w:hAnsi="Cambria" w:cs="Cambria"/>
          <w:b/>
          <w:bCs/>
          <w:color w:val="000000"/>
        </w:rPr>
        <w:t>cinque fotografi di fama internazionale</w:t>
      </w:r>
      <w:r>
        <w:rPr>
          <w:rFonts w:ascii="Cambria" w:eastAsia="Cambria" w:hAnsi="Cambria" w:cs="Cambria"/>
          <w:color w:val="000000"/>
        </w:rPr>
        <w:t xml:space="preserve"> — </w:t>
      </w:r>
      <w:r>
        <w:rPr>
          <w:rFonts w:ascii="Cambria" w:eastAsia="Cambria" w:hAnsi="Cambria" w:cs="Cambria"/>
          <w:b/>
          <w:bCs/>
          <w:i/>
          <w:iCs/>
          <w:color w:val="000000"/>
        </w:rPr>
        <w:t xml:space="preserve">Simone Bramante, Gabriele Micalizzi, </w:t>
      </w:r>
      <w:proofErr w:type="spellStart"/>
      <w:r>
        <w:rPr>
          <w:rFonts w:ascii="Cambria" w:eastAsia="Cambria" w:hAnsi="Cambria" w:cs="Cambria"/>
          <w:b/>
          <w:bCs/>
          <w:i/>
          <w:iCs/>
          <w:color w:val="000000"/>
        </w:rPr>
        <w:t>Roselena</w:t>
      </w:r>
      <w:proofErr w:type="spellEnd"/>
      <w:r>
        <w:rPr>
          <w:rFonts w:ascii="Cambria" w:eastAsia="Cambria" w:hAnsi="Cambria" w:cs="Cambria"/>
          <w:b/>
          <w:bCs/>
          <w:i/>
          <w:iCs/>
          <w:color w:val="000000"/>
        </w:rPr>
        <w:t xml:space="preserve"> </w:t>
      </w:r>
      <w:proofErr w:type="spellStart"/>
      <w:r>
        <w:rPr>
          <w:rFonts w:ascii="Cambria" w:eastAsia="Cambria" w:hAnsi="Cambria" w:cs="Cambria"/>
          <w:b/>
          <w:bCs/>
          <w:i/>
          <w:iCs/>
          <w:color w:val="000000"/>
        </w:rPr>
        <w:t>Ramistella</w:t>
      </w:r>
      <w:proofErr w:type="spellEnd"/>
      <w:r>
        <w:rPr>
          <w:rFonts w:ascii="Cambria" w:eastAsia="Cambria" w:hAnsi="Cambria" w:cs="Cambria"/>
          <w:b/>
          <w:bCs/>
          <w:i/>
          <w:iCs/>
          <w:color w:val="000000"/>
        </w:rPr>
        <w:t>, Massimo Sestini</w:t>
      </w:r>
      <w:r>
        <w:rPr>
          <w:rFonts w:ascii="Cambria" w:eastAsia="Cambria" w:hAnsi="Cambria" w:cs="Cambria"/>
          <w:b/>
          <w:bCs/>
          <w:color w:val="000000"/>
        </w:rPr>
        <w:t xml:space="preserve"> e </w:t>
      </w:r>
      <w:r>
        <w:rPr>
          <w:rFonts w:ascii="Cambria" w:eastAsia="Cambria" w:hAnsi="Cambria" w:cs="Cambria"/>
          <w:b/>
          <w:bCs/>
          <w:i/>
          <w:iCs/>
          <w:color w:val="000000"/>
        </w:rPr>
        <w:t>Newsha Tavakolian</w:t>
      </w:r>
      <w:r>
        <w:rPr>
          <w:rFonts w:ascii="Cambria" w:eastAsia="Cambria" w:hAnsi="Cambria" w:cs="Cambria"/>
          <w:color w:val="000000"/>
        </w:rPr>
        <w:t xml:space="preserve"> — invitati a raccontare il Trentino attraverso un linguaggio visivo contemporaneo.</w:t>
      </w:r>
    </w:p>
    <w:p w14:paraId="22C596F3" w14:textId="77777777" w:rsidR="007117FD" w:rsidRDefault="007117FD">
      <w:pPr>
        <w:pBdr>
          <w:top w:val="nil"/>
          <w:left w:val="nil"/>
          <w:bottom w:val="nil"/>
          <w:right w:val="nil"/>
          <w:between w:val="nil"/>
        </w:pBdr>
        <w:jc w:val="both"/>
        <w:rPr>
          <w:rFonts w:ascii="Cambria" w:eastAsia="Cambria" w:hAnsi="Cambria" w:cs="Cambria"/>
          <w:color w:val="000000"/>
        </w:rPr>
      </w:pPr>
    </w:p>
    <w:p w14:paraId="22C596F4" w14:textId="77777777" w:rsidR="007117FD" w:rsidRDefault="00691B8A">
      <w:pPr>
        <w:pBdr>
          <w:top w:val="nil"/>
          <w:left w:val="nil"/>
          <w:bottom w:val="nil"/>
          <w:right w:val="nil"/>
          <w:between w:val="nil"/>
        </w:pBdr>
        <w:jc w:val="both"/>
        <w:rPr>
          <w:rFonts w:ascii="Cambria" w:eastAsia="Cambria" w:hAnsi="Cambria" w:cs="Cambria"/>
          <w:color w:val="000000"/>
        </w:rPr>
      </w:pPr>
      <w:r>
        <w:rPr>
          <w:rFonts w:ascii="Cambria" w:eastAsia="Cambria" w:hAnsi="Cambria" w:cs="Cambria"/>
          <w:color w:val="000000"/>
        </w:rPr>
        <w:t xml:space="preserve">Dopo il successo della prima tappa al Mart di Rovereto (12 luglio - 9 novembre 2025), l’esposizione, realizzata da </w:t>
      </w:r>
      <w:r>
        <w:rPr>
          <w:rFonts w:ascii="Cambria" w:eastAsia="Cambria" w:hAnsi="Cambria" w:cs="Cambria"/>
          <w:b/>
          <w:bCs/>
          <w:color w:val="000000"/>
        </w:rPr>
        <w:t>Trentino Marketing</w:t>
      </w:r>
      <w:r>
        <w:rPr>
          <w:rFonts w:ascii="Cambria" w:eastAsia="Cambria" w:hAnsi="Cambria" w:cs="Cambria"/>
          <w:color w:val="000000"/>
        </w:rPr>
        <w:t xml:space="preserve"> in collaborazione con</w:t>
      </w:r>
      <w:r>
        <w:rPr>
          <w:rFonts w:ascii="Cambria" w:eastAsia="Cambria" w:hAnsi="Cambria" w:cs="Cambria"/>
        </w:rPr>
        <w:t xml:space="preserve"> 24 Ore Cultura, </w:t>
      </w:r>
      <w:r>
        <w:rPr>
          <w:rFonts w:ascii="Cambria" w:eastAsia="Cambria" w:hAnsi="Cambria" w:cs="Cambria"/>
          <w:color w:val="000000"/>
        </w:rPr>
        <w:t xml:space="preserve">rappresenta un percorso di valorizzazione culturale e territoriale che, a partire dall’omonimo volume edito da </w:t>
      </w:r>
      <w:r>
        <w:rPr>
          <w:rFonts w:ascii="Cambria" w:eastAsia="Cambria" w:hAnsi="Cambria" w:cs="Cambria"/>
          <w:b/>
          <w:bCs/>
          <w:color w:val="000000"/>
        </w:rPr>
        <w:t>Gribaudo</w:t>
      </w:r>
      <w:r>
        <w:rPr>
          <w:rFonts w:ascii="Cambria" w:eastAsia="Cambria" w:hAnsi="Cambria" w:cs="Cambria"/>
          <w:color w:val="000000"/>
        </w:rPr>
        <w:t xml:space="preserve"> (</w:t>
      </w:r>
      <w:r>
        <w:rPr>
          <w:rFonts w:ascii="Cambria" w:eastAsia="Cambria" w:hAnsi="Cambria" w:cs="Cambria"/>
          <w:i/>
          <w:iCs/>
          <w:color w:val="000000"/>
        </w:rPr>
        <w:t xml:space="preserve">Trentino </w:t>
      </w:r>
      <w:proofErr w:type="spellStart"/>
      <w:r>
        <w:rPr>
          <w:rFonts w:ascii="Cambria" w:eastAsia="Cambria" w:hAnsi="Cambria" w:cs="Cambria"/>
          <w:i/>
          <w:iCs/>
          <w:color w:val="000000"/>
        </w:rPr>
        <w:t>Unexpected</w:t>
      </w:r>
      <w:proofErr w:type="spellEnd"/>
      <w:r>
        <w:rPr>
          <w:rFonts w:ascii="Cambria" w:eastAsia="Cambria" w:hAnsi="Cambria" w:cs="Cambria"/>
          <w:color w:val="000000"/>
        </w:rPr>
        <w:t>), si traduce in un progetto allestitivo di grande impatto visivo e concettuale.</w:t>
      </w:r>
    </w:p>
    <w:p w14:paraId="22C596F5" w14:textId="77777777" w:rsidR="007117FD" w:rsidRDefault="007117FD">
      <w:pPr>
        <w:pBdr>
          <w:top w:val="nil"/>
          <w:left w:val="nil"/>
          <w:bottom w:val="nil"/>
          <w:right w:val="nil"/>
          <w:between w:val="nil"/>
        </w:pBdr>
        <w:jc w:val="both"/>
        <w:rPr>
          <w:rFonts w:ascii="Cambria" w:eastAsia="Cambria" w:hAnsi="Cambria" w:cs="Cambria"/>
        </w:rPr>
      </w:pPr>
    </w:p>
    <w:p w14:paraId="22C596F6" w14:textId="77777777" w:rsidR="007117FD" w:rsidRDefault="00691B8A">
      <w:pPr>
        <w:pBdr>
          <w:top w:val="nil"/>
          <w:left w:val="nil"/>
          <w:bottom w:val="nil"/>
          <w:right w:val="nil"/>
          <w:between w:val="nil"/>
        </w:pBdr>
        <w:jc w:val="both"/>
        <w:rPr>
          <w:rFonts w:ascii="Cambria" w:eastAsia="Cambria" w:hAnsi="Cambria" w:cs="Cambria"/>
          <w:color w:val="000000"/>
        </w:rPr>
      </w:pPr>
      <w:r>
        <w:rPr>
          <w:rFonts w:ascii="Cambria" w:eastAsia="Cambria" w:hAnsi="Cambria" w:cs="Cambria"/>
        </w:rPr>
        <w:t xml:space="preserve">L'esposizione, composta da </w:t>
      </w:r>
      <w:r>
        <w:rPr>
          <w:rFonts w:ascii="Cambria" w:eastAsia="Cambria" w:hAnsi="Cambria" w:cs="Cambria"/>
          <w:b/>
          <w:bCs/>
        </w:rPr>
        <w:t>oltre 80</w:t>
      </w:r>
      <w:r>
        <w:rPr>
          <w:rFonts w:ascii="Cambria" w:eastAsia="Cambria" w:hAnsi="Cambria" w:cs="Cambria"/>
        </w:rPr>
        <w:t xml:space="preserve"> </w:t>
      </w:r>
      <w:r>
        <w:rPr>
          <w:rFonts w:ascii="Cambria" w:eastAsia="Cambria" w:hAnsi="Cambria" w:cs="Cambria"/>
          <w:b/>
          <w:bCs/>
          <w:color w:val="000000"/>
        </w:rPr>
        <w:t>fotografie</w:t>
      </w:r>
      <w:r>
        <w:rPr>
          <w:rFonts w:ascii="Cambria" w:eastAsia="Cambria" w:hAnsi="Cambria" w:cs="Cambria"/>
          <w:color w:val="000000"/>
        </w:rPr>
        <w:t xml:space="preserve"> di grande e grandissimo formato, propone una narrazione corale e polifonica del territorio trentino, realizzata da autori capaci di spaziare dal linguaggio artistico a quello del reportage, passando per il fotogiornalismo. Dai boschi ai castelli, dai ghiacciai ai vigneti, dai volti delle comunità locali alle tracce delle attività produttive, la mostra compone un mosaico di identità e paesaggi che restituisce la complessità e l’autenticità di una terra ricca di storia, tradizione e innovazione.</w:t>
      </w:r>
    </w:p>
    <w:p w14:paraId="22C596F7" w14:textId="77777777" w:rsidR="007117FD" w:rsidRDefault="007117FD">
      <w:pPr>
        <w:pBdr>
          <w:top w:val="nil"/>
          <w:left w:val="nil"/>
          <w:bottom w:val="nil"/>
          <w:right w:val="nil"/>
          <w:between w:val="nil"/>
        </w:pBdr>
        <w:jc w:val="both"/>
        <w:rPr>
          <w:rFonts w:ascii="Cambria" w:eastAsia="Cambria" w:hAnsi="Cambria" w:cs="Cambria"/>
          <w:color w:val="000000"/>
        </w:rPr>
      </w:pPr>
    </w:p>
    <w:p w14:paraId="22C596F8" w14:textId="77777777" w:rsidR="007117FD" w:rsidRDefault="00691B8A">
      <w:pPr>
        <w:pBdr>
          <w:top w:val="nil"/>
          <w:left w:val="nil"/>
          <w:bottom w:val="nil"/>
          <w:right w:val="nil"/>
          <w:between w:val="nil"/>
        </w:pBdr>
        <w:jc w:val="both"/>
        <w:rPr>
          <w:rFonts w:ascii="Cambria" w:eastAsia="Cambria" w:hAnsi="Cambria" w:cs="Cambria"/>
          <w:i/>
          <w:iCs/>
          <w:color w:val="000000"/>
        </w:rPr>
      </w:pPr>
      <w:r>
        <w:rPr>
          <w:rFonts w:ascii="Cambria" w:eastAsia="Cambria" w:hAnsi="Cambria" w:cs="Cambria"/>
          <w:color w:val="000000"/>
        </w:rPr>
        <w:t xml:space="preserve">Nel suo intervento </w:t>
      </w:r>
      <w:r>
        <w:rPr>
          <w:rFonts w:ascii="Cambria" w:eastAsia="Cambria" w:hAnsi="Cambria" w:cs="Cambria"/>
          <w:b/>
          <w:bCs/>
          <w:color w:val="000000"/>
        </w:rPr>
        <w:t>l’amministratore delegato di</w:t>
      </w:r>
      <w:r>
        <w:rPr>
          <w:rFonts w:ascii="Cambria" w:eastAsia="Cambria" w:hAnsi="Cambria" w:cs="Cambria"/>
          <w:color w:val="000000"/>
        </w:rPr>
        <w:t xml:space="preserve"> </w:t>
      </w:r>
      <w:r>
        <w:rPr>
          <w:rFonts w:ascii="Cambria" w:eastAsia="Cambria" w:hAnsi="Cambria" w:cs="Cambria"/>
          <w:b/>
          <w:bCs/>
          <w:color w:val="000000"/>
        </w:rPr>
        <w:t>Trentino Marketing Maurizio Rossini</w:t>
      </w:r>
      <w:r>
        <w:rPr>
          <w:rFonts w:ascii="Cambria" w:eastAsia="Cambria" w:hAnsi="Cambria" w:cs="Cambria"/>
          <w:color w:val="000000"/>
        </w:rPr>
        <w:t xml:space="preserve"> spiega come: </w:t>
      </w:r>
      <w:r>
        <w:rPr>
          <w:rFonts w:ascii="Cambria" w:eastAsia="Cambria" w:hAnsi="Cambria" w:cs="Cambria"/>
          <w:i/>
          <w:iCs/>
          <w:color w:val="000000"/>
        </w:rPr>
        <w:t xml:space="preserve">“Con Trentino </w:t>
      </w:r>
      <w:proofErr w:type="spellStart"/>
      <w:r>
        <w:rPr>
          <w:rFonts w:ascii="Cambria" w:eastAsia="Cambria" w:hAnsi="Cambria" w:cs="Cambria"/>
          <w:i/>
          <w:iCs/>
          <w:color w:val="000000"/>
        </w:rPr>
        <w:t>Unexpected</w:t>
      </w:r>
      <w:proofErr w:type="spellEnd"/>
      <w:r>
        <w:rPr>
          <w:rFonts w:ascii="Cambria" w:eastAsia="Cambria" w:hAnsi="Cambria" w:cs="Cambria"/>
          <w:i/>
          <w:iCs/>
          <w:color w:val="000000"/>
        </w:rPr>
        <w:t xml:space="preserve"> continuiamo un percorso di racconto del territorio che mette al centro lo sguardo degli autori. La prima tappa al Mart di Rovereto ha mostrato la forza di questo progetto, nato dal volume fotografico Trentino </w:t>
      </w:r>
      <w:proofErr w:type="spellStart"/>
      <w:r>
        <w:rPr>
          <w:rFonts w:ascii="Cambria" w:eastAsia="Cambria" w:hAnsi="Cambria" w:cs="Cambria"/>
          <w:i/>
          <w:iCs/>
          <w:color w:val="000000"/>
        </w:rPr>
        <w:t>Unexpected</w:t>
      </w:r>
      <w:proofErr w:type="spellEnd"/>
      <w:r>
        <w:rPr>
          <w:rFonts w:ascii="Cambria" w:eastAsia="Cambria" w:hAnsi="Cambria" w:cs="Cambria"/>
          <w:i/>
          <w:iCs/>
          <w:color w:val="000000"/>
        </w:rPr>
        <w:t>, curato da Denis Curti ed edito da Gribaudo, e capace di restituire il Trentino attraverso una visione autentica e contemporanea. Abbiamo scelto la fotografia come linguaggio universale, capace di superare gli stereotipi e offrire profondità, emozione e complessità. Ogni autore ha interpretato il nostro territorio con sensibilità diversa, creando un mosaico ricco di identità e paesaggi. La tappa al MUDEC ci permette ora di dialogare con un pubblico ancora più ampio e multiculturale. Milano è un luogo dove culture e storie si intrecciano, proprio come accade nelle immagini dei nostri fotografi. Portare qui il progetto significa amplificarne la lettura, aprendo nuove possibilità di confronto e riflessione. È un invito a scoprire un Trentino autentico, sorprendente e profondamente umano.  Ringrazio il MUDEC e il Gruppo 24 ORE per aver creduto nella forza di questo racconto, in continuità con un legame solido e pluriennale tra il Trentino e il Gruppo stesso, che trova nel Festival dell’Economia di Trento una delle sue espressioni più significative.”</w:t>
      </w:r>
    </w:p>
    <w:p w14:paraId="22C596F9" w14:textId="77777777" w:rsidR="007117FD" w:rsidRDefault="007117FD">
      <w:pPr>
        <w:pBdr>
          <w:top w:val="nil"/>
          <w:left w:val="nil"/>
          <w:bottom w:val="nil"/>
          <w:right w:val="nil"/>
          <w:between w:val="nil"/>
        </w:pBdr>
        <w:jc w:val="both"/>
        <w:rPr>
          <w:rFonts w:ascii="Cambria" w:eastAsia="Cambria" w:hAnsi="Cambria" w:cs="Cambria"/>
          <w:color w:val="000000"/>
        </w:rPr>
      </w:pPr>
    </w:p>
    <w:p w14:paraId="22C596FA" w14:textId="478B5E48" w:rsidR="007117FD" w:rsidRDefault="00691B8A">
      <w:pPr>
        <w:pBdr>
          <w:top w:val="nil"/>
          <w:left w:val="nil"/>
          <w:bottom w:val="nil"/>
          <w:right w:val="nil"/>
          <w:between w:val="nil"/>
        </w:pBdr>
        <w:jc w:val="both"/>
        <w:rPr>
          <w:rFonts w:ascii="Cambria" w:eastAsia="Cambria" w:hAnsi="Cambria" w:cs="Cambria"/>
          <w:color w:val="000000"/>
        </w:rPr>
      </w:pPr>
      <w:r w:rsidRPr="00D84375">
        <w:rPr>
          <w:rFonts w:ascii="Cambria" w:eastAsia="Cambria" w:hAnsi="Cambria" w:cs="Cambria"/>
          <w:color w:val="000000"/>
        </w:rPr>
        <w:t>“</w:t>
      </w:r>
      <w:r w:rsidRPr="00D84375">
        <w:rPr>
          <w:rFonts w:ascii="Cambria" w:eastAsia="Cambria" w:hAnsi="Cambria" w:cs="Cambria"/>
          <w:i/>
          <w:iCs/>
          <w:color w:val="000000"/>
        </w:rPr>
        <w:t xml:space="preserve">Trentino </w:t>
      </w:r>
      <w:proofErr w:type="spellStart"/>
      <w:r w:rsidRPr="00D84375">
        <w:rPr>
          <w:rFonts w:ascii="Cambria" w:eastAsia="Cambria" w:hAnsi="Cambria" w:cs="Cambria"/>
          <w:i/>
          <w:iCs/>
          <w:color w:val="000000"/>
        </w:rPr>
        <w:t>Unexpected</w:t>
      </w:r>
      <w:proofErr w:type="spellEnd"/>
      <w:r w:rsidRPr="00D84375">
        <w:rPr>
          <w:rFonts w:ascii="Cambria" w:eastAsia="Cambria" w:hAnsi="Cambria" w:cs="Cambria"/>
          <w:i/>
          <w:iCs/>
          <w:color w:val="000000"/>
        </w:rPr>
        <w:t xml:space="preserve"> è un viaggio nel contemporaneo, un esercizio di libertà visiva e di responsabilità culturale - </w:t>
      </w:r>
      <w:r w:rsidRPr="00D84375">
        <w:rPr>
          <w:rFonts w:ascii="Cambria" w:eastAsia="Cambria" w:hAnsi="Cambria" w:cs="Cambria"/>
          <w:color w:val="000000"/>
        </w:rPr>
        <w:t>afferma</w:t>
      </w:r>
      <w:r w:rsidRPr="00D84375">
        <w:rPr>
          <w:rFonts w:ascii="Cambria" w:eastAsia="Cambria" w:hAnsi="Cambria" w:cs="Cambria"/>
          <w:i/>
          <w:iCs/>
          <w:color w:val="000000"/>
        </w:rPr>
        <w:t xml:space="preserve"> </w:t>
      </w:r>
      <w:r w:rsidRPr="00D84375">
        <w:rPr>
          <w:rFonts w:ascii="Cambria" w:eastAsia="Cambria" w:hAnsi="Cambria" w:cs="Cambria"/>
          <w:b/>
          <w:bCs/>
          <w:color w:val="000000"/>
        </w:rPr>
        <w:t>Denis Curti</w:t>
      </w:r>
      <w:r w:rsidRPr="00D84375">
        <w:rPr>
          <w:rFonts w:ascii="Cambria" w:eastAsia="Cambria" w:hAnsi="Cambria" w:cs="Cambria"/>
          <w:color w:val="000000"/>
        </w:rPr>
        <w:t>, curatore della mostra.</w:t>
      </w:r>
      <w:r w:rsidRPr="00D84375">
        <w:rPr>
          <w:rFonts w:ascii="Cambria" w:eastAsia="Cambria" w:hAnsi="Cambria" w:cs="Cambria"/>
          <w:i/>
          <w:iCs/>
          <w:color w:val="000000"/>
        </w:rPr>
        <w:t xml:space="preserve"> Ogni autore ha trovato nel Trentino la propria misura, la propria vertigine, la propria idea di autenticità.</w:t>
      </w:r>
      <w:r w:rsidRPr="00D84375">
        <w:rPr>
          <w:rFonts w:ascii="Cambria" w:eastAsia="Cambria" w:hAnsi="Cambria" w:cs="Cambria"/>
          <w:i/>
          <w:iCs/>
        </w:rPr>
        <w:t xml:space="preserve"> Uno sguardo che si è posato, inevitabilmente, sulle meraviglie paesaggistiche, ma che ha anche saputo individuare, e rappresentare, il patrimonio intangibile che lega ogni abitante al suo territorio. Un magnete che sembra attrarre le persone, invitarle a non partire, a rimanere su quelle montagne, in quei paesi, impedendo loro di lasciare luoghi vissuti pienamente come casa. Esiste un senso di appartenenza, un comune sentire che unisce gli individui e le comunità, rendendo tutti partecipi della costruzione di un sogno comune</w:t>
      </w:r>
      <w:r w:rsidRPr="00D84375">
        <w:rPr>
          <w:rFonts w:ascii="Cambria" w:eastAsia="Cambria" w:hAnsi="Cambria" w:cs="Cambria"/>
          <w:color w:val="000000"/>
        </w:rPr>
        <w:t>”.</w:t>
      </w:r>
    </w:p>
    <w:p w14:paraId="22C596FB" w14:textId="77777777" w:rsidR="007117FD" w:rsidRDefault="007117FD">
      <w:pPr>
        <w:pBdr>
          <w:top w:val="nil"/>
          <w:left w:val="nil"/>
          <w:bottom w:val="nil"/>
          <w:right w:val="nil"/>
          <w:between w:val="nil"/>
        </w:pBdr>
        <w:jc w:val="both"/>
        <w:rPr>
          <w:rFonts w:ascii="Cambria" w:eastAsia="Cambria" w:hAnsi="Cambria" w:cs="Cambria"/>
          <w:color w:val="000000"/>
        </w:rPr>
      </w:pPr>
    </w:p>
    <w:p w14:paraId="16D402CB" w14:textId="77777777" w:rsidR="00691B8A" w:rsidRDefault="00691B8A">
      <w:pPr>
        <w:pBdr>
          <w:top w:val="nil"/>
          <w:left w:val="nil"/>
          <w:bottom w:val="nil"/>
          <w:right w:val="nil"/>
          <w:between w:val="nil"/>
        </w:pBdr>
        <w:jc w:val="both"/>
        <w:rPr>
          <w:rFonts w:ascii="Cambria" w:eastAsia="Cambria" w:hAnsi="Cambria" w:cs="Cambria"/>
        </w:rPr>
      </w:pPr>
    </w:p>
    <w:p w14:paraId="5E79EF0B" w14:textId="77777777" w:rsidR="00C162DC" w:rsidRDefault="00C162DC">
      <w:pPr>
        <w:pBdr>
          <w:top w:val="nil"/>
          <w:left w:val="nil"/>
          <w:bottom w:val="nil"/>
          <w:right w:val="nil"/>
          <w:between w:val="nil"/>
        </w:pBdr>
        <w:jc w:val="both"/>
        <w:rPr>
          <w:rFonts w:ascii="Cambria" w:eastAsia="Cambria" w:hAnsi="Cambria" w:cs="Cambria"/>
        </w:rPr>
      </w:pPr>
    </w:p>
    <w:p w14:paraId="4F272612" w14:textId="77777777" w:rsidR="00C162DC" w:rsidRDefault="00C162DC">
      <w:pPr>
        <w:pBdr>
          <w:top w:val="nil"/>
          <w:left w:val="nil"/>
          <w:bottom w:val="nil"/>
          <w:right w:val="nil"/>
          <w:between w:val="nil"/>
        </w:pBdr>
        <w:jc w:val="both"/>
        <w:rPr>
          <w:rFonts w:ascii="Cambria" w:eastAsia="Cambria" w:hAnsi="Cambria" w:cs="Cambria"/>
        </w:rPr>
      </w:pPr>
    </w:p>
    <w:p w14:paraId="275695C3" w14:textId="77777777" w:rsidR="00C162DC" w:rsidRDefault="00C162DC">
      <w:pPr>
        <w:pBdr>
          <w:top w:val="nil"/>
          <w:left w:val="nil"/>
          <w:bottom w:val="nil"/>
          <w:right w:val="nil"/>
          <w:between w:val="nil"/>
        </w:pBdr>
        <w:jc w:val="both"/>
        <w:rPr>
          <w:rFonts w:ascii="Cambria" w:eastAsia="Cambria" w:hAnsi="Cambria" w:cs="Cambria"/>
        </w:rPr>
      </w:pPr>
    </w:p>
    <w:p w14:paraId="30B5DBCB" w14:textId="77777777" w:rsidR="00C162DC" w:rsidRDefault="00C162DC">
      <w:pPr>
        <w:pBdr>
          <w:top w:val="nil"/>
          <w:left w:val="nil"/>
          <w:bottom w:val="nil"/>
          <w:right w:val="nil"/>
          <w:between w:val="nil"/>
        </w:pBdr>
        <w:jc w:val="both"/>
        <w:rPr>
          <w:rFonts w:ascii="Cambria" w:eastAsia="Cambria" w:hAnsi="Cambria" w:cs="Cambria"/>
        </w:rPr>
      </w:pPr>
    </w:p>
    <w:p w14:paraId="22C596FC" w14:textId="3FBC2A77" w:rsidR="007117FD" w:rsidRDefault="00691B8A">
      <w:pPr>
        <w:pBdr>
          <w:top w:val="nil"/>
          <w:left w:val="nil"/>
          <w:bottom w:val="nil"/>
          <w:right w:val="nil"/>
          <w:between w:val="nil"/>
        </w:pBdr>
        <w:jc w:val="both"/>
        <w:rPr>
          <w:rFonts w:ascii="Cambria" w:eastAsia="Cambria" w:hAnsi="Cambria" w:cs="Cambria"/>
        </w:rPr>
      </w:pPr>
      <w:r>
        <w:rPr>
          <w:rFonts w:ascii="Cambria" w:eastAsia="Cambria" w:hAnsi="Cambria" w:cs="Cambria"/>
        </w:rPr>
        <w:t xml:space="preserve">Il percorso espositivo si sviluppa in 5 sezioni: </w:t>
      </w:r>
      <w:r>
        <w:rPr>
          <w:rFonts w:ascii="Cambria" w:eastAsia="Cambria" w:hAnsi="Cambria" w:cs="Cambria"/>
          <w:b/>
          <w:bCs/>
          <w:i/>
          <w:iCs/>
        </w:rPr>
        <w:t>Confini</w:t>
      </w:r>
      <w:r>
        <w:rPr>
          <w:rFonts w:ascii="Cambria" w:eastAsia="Cambria" w:hAnsi="Cambria" w:cs="Cambria"/>
        </w:rPr>
        <w:t xml:space="preserve">, che esplora i territori di frontiera, zone di passaggio che aprono lo sguardo su un’alterità, geografica ed esistenziale; </w:t>
      </w:r>
      <w:r>
        <w:rPr>
          <w:rFonts w:ascii="Cambria" w:eastAsia="Cambria" w:hAnsi="Cambria" w:cs="Cambria"/>
          <w:b/>
          <w:bCs/>
          <w:i/>
          <w:iCs/>
        </w:rPr>
        <w:t>Verticalità</w:t>
      </w:r>
      <w:r>
        <w:rPr>
          <w:rFonts w:ascii="Cambria" w:eastAsia="Cambria" w:hAnsi="Cambria" w:cs="Cambria"/>
        </w:rPr>
        <w:t xml:space="preserve">, dedicata all’espressione sublime delle montagne, e in senso più ampio a ciò che implica impegno e fatica, ma anche solennità e fierezza; </w:t>
      </w:r>
      <w:r>
        <w:rPr>
          <w:rFonts w:ascii="Cambria" w:eastAsia="Cambria" w:hAnsi="Cambria" w:cs="Cambria"/>
          <w:b/>
          <w:bCs/>
          <w:i/>
          <w:iCs/>
        </w:rPr>
        <w:t>Autenticità</w:t>
      </w:r>
      <w:r>
        <w:rPr>
          <w:rFonts w:ascii="Cambria" w:eastAsia="Cambria" w:hAnsi="Cambria" w:cs="Cambria"/>
        </w:rPr>
        <w:t xml:space="preserve">, che penetra nella quotidianità di chi rifugge la superficialità e il conformismo per abbracciare scelte di vita che abbiano significato in tutta la loro pienezza; </w:t>
      </w:r>
      <w:r>
        <w:rPr>
          <w:rFonts w:ascii="Cambria" w:eastAsia="Cambria" w:hAnsi="Cambria" w:cs="Cambria"/>
          <w:b/>
          <w:bCs/>
          <w:i/>
          <w:iCs/>
        </w:rPr>
        <w:t>Cura</w:t>
      </w:r>
      <w:r>
        <w:rPr>
          <w:rFonts w:ascii="Cambria" w:eastAsia="Cambria" w:hAnsi="Cambria" w:cs="Cambria"/>
        </w:rPr>
        <w:t xml:space="preserve">, dedicata alle immagini che raccontano di come l’individualità, attraverso piccoli e grandi gesti di rispetto, possa riverberarsi in modo virtuoso sulla collettività; e </w:t>
      </w:r>
      <w:r>
        <w:rPr>
          <w:rFonts w:ascii="Cambria" w:eastAsia="Cambria" w:hAnsi="Cambria" w:cs="Cambria"/>
          <w:b/>
          <w:bCs/>
          <w:i/>
          <w:iCs/>
        </w:rPr>
        <w:t>Impronta</w:t>
      </w:r>
      <w:r>
        <w:rPr>
          <w:rFonts w:ascii="Cambria" w:eastAsia="Cambria" w:hAnsi="Cambria" w:cs="Cambria"/>
        </w:rPr>
        <w:t>, che raccoglie gli scatti capaci di raccontare l’eredità materiale e immateriale che di generazione in generazione viene tramandata ai posteri.</w:t>
      </w:r>
    </w:p>
    <w:p w14:paraId="22C596FD" w14:textId="77777777" w:rsidR="007117FD" w:rsidRDefault="00691B8A">
      <w:pPr>
        <w:pBdr>
          <w:top w:val="nil"/>
          <w:left w:val="nil"/>
          <w:bottom w:val="nil"/>
          <w:right w:val="nil"/>
          <w:between w:val="nil"/>
        </w:pBdr>
        <w:shd w:val="clear" w:color="auto" w:fill="FFFFFF"/>
        <w:jc w:val="both"/>
        <w:rPr>
          <w:rFonts w:ascii="Cambria" w:eastAsia="Cambria" w:hAnsi="Cambria" w:cs="Cambria"/>
          <w:color w:val="000000"/>
        </w:rPr>
      </w:pPr>
      <w:r>
        <w:rPr>
          <w:rFonts w:ascii="Cambria" w:eastAsia="Cambria" w:hAnsi="Cambria" w:cs="Cambria"/>
          <w:color w:val="000000"/>
        </w:rPr>
        <w:t xml:space="preserve"> </w:t>
      </w:r>
    </w:p>
    <w:p w14:paraId="22C596FE" w14:textId="77777777" w:rsidR="007117FD" w:rsidRDefault="00691B8A">
      <w:pPr>
        <w:pBdr>
          <w:top w:val="nil"/>
          <w:left w:val="nil"/>
          <w:bottom w:val="nil"/>
          <w:right w:val="nil"/>
          <w:between w:val="nil"/>
        </w:pBdr>
        <w:shd w:val="clear" w:color="auto" w:fill="FFFFFF"/>
        <w:jc w:val="both"/>
        <w:rPr>
          <w:rFonts w:ascii="Cambria" w:eastAsia="Cambria" w:hAnsi="Cambria" w:cs="Cambria"/>
          <w:color w:val="000000"/>
        </w:rPr>
      </w:pPr>
      <w:r>
        <w:rPr>
          <w:rFonts w:ascii="Cambria" w:eastAsia="Cambria" w:hAnsi="Cambria" w:cs="Cambria"/>
          <w:color w:val="000000"/>
        </w:rPr>
        <w:t xml:space="preserve">Distante dagli stereotipi e dalle cartoline, </w:t>
      </w:r>
      <w:r>
        <w:rPr>
          <w:rFonts w:ascii="Cambria" w:eastAsia="Cambria" w:hAnsi="Cambria" w:cs="Cambria"/>
          <w:i/>
          <w:iCs/>
          <w:color w:val="000000"/>
        </w:rPr>
        <w:t xml:space="preserve">Trentino </w:t>
      </w:r>
      <w:proofErr w:type="spellStart"/>
      <w:r>
        <w:rPr>
          <w:rFonts w:ascii="Cambria" w:eastAsia="Cambria" w:hAnsi="Cambria" w:cs="Cambria"/>
          <w:i/>
          <w:iCs/>
          <w:color w:val="000000"/>
        </w:rPr>
        <w:t>Unexpected</w:t>
      </w:r>
      <w:proofErr w:type="spellEnd"/>
      <w:r>
        <w:rPr>
          <w:rFonts w:ascii="Cambria" w:eastAsia="Cambria" w:hAnsi="Cambria" w:cs="Cambria"/>
          <w:color w:val="000000"/>
        </w:rPr>
        <w:t xml:space="preserve"> descrive i luoghi, dà voce alle persone, si sofferma sui cambiamenti sociali, sulle radici identitarie, sui valori fondanti della comunità che vive e custodisce il territorio. Completata da apparati testuali e grafici, la rassegna si chiude con</w:t>
      </w:r>
      <w:r>
        <w:rPr>
          <w:rFonts w:ascii="Cambria" w:eastAsia="Cambria" w:hAnsi="Cambria" w:cs="Cambria"/>
        </w:rPr>
        <w:t xml:space="preserve"> </w:t>
      </w:r>
      <w:r>
        <w:rPr>
          <w:rFonts w:ascii="Cambria" w:eastAsia="Cambria" w:hAnsi="Cambria" w:cs="Cambria"/>
          <w:color w:val="000000"/>
        </w:rPr>
        <w:t xml:space="preserve">immagini e video-racconti di “backstage”, che restituiscono al pubblico parte del lavoro di ricerca realizzato in Trentino. </w:t>
      </w:r>
    </w:p>
    <w:p w14:paraId="22C596FF" w14:textId="77777777" w:rsidR="007117FD" w:rsidRDefault="007117FD">
      <w:pPr>
        <w:pBdr>
          <w:top w:val="nil"/>
          <w:left w:val="nil"/>
          <w:bottom w:val="nil"/>
          <w:right w:val="nil"/>
          <w:between w:val="nil"/>
        </w:pBdr>
        <w:jc w:val="both"/>
        <w:rPr>
          <w:rFonts w:ascii="Cambria" w:eastAsia="Cambria" w:hAnsi="Cambria" w:cs="Cambria"/>
          <w:color w:val="000000"/>
        </w:rPr>
      </w:pPr>
    </w:p>
    <w:p w14:paraId="22C59700" w14:textId="77777777" w:rsidR="007117FD" w:rsidRDefault="00691B8A">
      <w:pPr>
        <w:pBdr>
          <w:top w:val="nil"/>
          <w:left w:val="nil"/>
          <w:bottom w:val="nil"/>
          <w:right w:val="nil"/>
          <w:between w:val="nil"/>
        </w:pBdr>
        <w:jc w:val="both"/>
        <w:rPr>
          <w:rFonts w:ascii="Cambria" w:eastAsia="Cambria" w:hAnsi="Cambria" w:cs="Cambria"/>
          <w:color w:val="000000"/>
        </w:rPr>
      </w:pPr>
      <w:r>
        <w:rPr>
          <w:rFonts w:ascii="Cambria" w:eastAsia="Cambria" w:hAnsi="Cambria" w:cs="Cambria"/>
          <w:color w:val="000000"/>
        </w:rPr>
        <w:t xml:space="preserve">Rispetto alla prima esposizione al Mart, con cui il legame territoriale è inevitabilmente più marcato, la tappa milanese offre una nuova lettura della mostra, portando il dialogo tra fotografia e territorio in un contesto urbano e multiculturale come quello del </w:t>
      </w:r>
      <w:r>
        <w:rPr>
          <w:rFonts w:ascii="Cambria" w:eastAsia="Cambria" w:hAnsi="Cambria" w:cs="Cambria"/>
          <w:b/>
          <w:bCs/>
          <w:color w:val="000000"/>
        </w:rPr>
        <w:t>MUDEC</w:t>
      </w:r>
      <w:r>
        <w:rPr>
          <w:rFonts w:ascii="Cambria" w:eastAsia="Cambria" w:hAnsi="Cambria" w:cs="Cambria"/>
          <w:color w:val="000000"/>
        </w:rPr>
        <w:t xml:space="preserve">. L’allestimento, </w:t>
      </w:r>
      <w:r>
        <w:rPr>
          <w:rFonts w:ascii="Cambria" w:eastAsia="Cambria" w:hAnsi="Cambria" w:cs="Cambria"/>
        </w:rPr>
        <w:t xml:space="preserve">sempre curato da Denis Curti, </w:t>
      </w:r>
      <w:r>
        <w:rPr>
          <w:rFonts w:ascii="Cambria" w:eastAsia="Cambria" w:hAnsi="Cambria" w:cs="Cambria"/>
          <w:color w:val="000000"/>
        </w:rPr>
        <w:t>amplifica la dimensione narrativa del progetto, mettendo in relazione i paesaggi trentini con le molteplici identità che abitano e attraversano la città di Milano.</w:t>
      </w:r>
    </w:p>
    <w:p w14:paraId="22C59701" w14:textId="77777777" w:rsidR="007117FD" w:rsidRDefault="007117FD">
      <w:pPr>
        <w:pBdr>
          <w:top w:val="nil"/>
          <w:left w:val="nil"/>
          <w:bottom w:val="nil"/>
          <w:right w:val="nil"/>
          <w:between w:val="nil"/>
        </w:pBdr>
        <w:jc w:val="both"/>
        <w:rPr>
          <w:rFonts w:ascii="Cambria" w:eastAsia="Cambria" w:hAnsi="Cambria" w:cs="Cambria"/>
          <w:color w:val="000000"/>
        </w:rPr>
      </w:pPr>
    </w:p>
    <w:p w14:paraId="22C59702" w14:textId="77777777" w:rsidR="007117FD" w:rsidRDefault="00691B8A">
      <w:pPr>
        <w:pBdr>
          <w:top w:val="nil"/>
          <w:left w:val="nil"/>
          <w:bottom w:val="nil"/>
          <w:right w:val="nil"/>
          <w:between w:val="nil"/>
        </w:pBdr>
        <w:jc w:val="both"/>
        <w:rPr>
          <w:rFonts w:ascii="Cambria" w:eastAsia="Cambria" w:hAnsi="Cambria" w:cs="Cambria"/>
          <w:color w:val="000000"/>
        </w:rPr>
      </w:pPr>
      <w:r>
        <w:rPr>
          <w:rFonts w:ascii="Cambria" w:eastAsia="Cambria" w:hAnsi="Cambria" w:cs="Cambria"/>
          <w:color w:val="000000"/>
        </w:rPr>
        <w:t xml:space="preserve">Con </w:t>
      </w:r>
      <w:r>
        <w:rPr>
          <w:rFonts w:ascii="Cambria" w:eastAsia="Cambria" w:hAnsi="Cambria" w:cs="Cambria"/>
          <w:i/>
          <w:iCs/>
          <w:color w:val="000000"/>
        </w:rPr>
        <w:t xml:space="preserve">Trentino </w:t>
      </w:r>
      <w:proofErr w:type="spellStart"/>
      <w:r>
        <w:rPr>
          <w:rFonts w:ascii="Cambria" w:eastAsia="Cambria" w:hAnsi="Cambria" w:cs="Cambria"/>
          <w:i/>
          <w:iCs/>
          <w:color w:val="000000"/>
        </w:rPr>
        <w:t>Unexpected</w:t>
      </w:r>
      <w:proofErr w:type="spellEnd"/>
      <w:r>
        <w:rPr>
          <w:rFonts w:ascii="Cambria" w:eastAsia="Cambria" w:hAnsi="Cambria" w:cs="Cambria"/>
          <w:color w:val="000000"/>
        </w:rPr>
        <w:t xml:space="preserve">, </w:t>
      </w:r>
      <w:r>
        <w:rPr>
          <w:rFonts w:ascii="Cambria" w:eastAsia="Cambria" w:hAnsi="Cambria" w:cs="Cambria"/>
          <w:b/>
          <w:bCs/>
          <w:color w:val="000000"/>
        </w:rPr>
        <w:t>Trentino Marketing</w:t>
      </w:r>
      <w:r>
        <w:rPr>
          <w:rFonts w:ascii="Cambria" w:eastAsia="Cambria" w:hAnsi="Cambria" w:cs="Cambria"/>
          <w:color w:val="000000"/>
        </w:rPr>
        <w:t xml:space="preserve"> rinnova la propria strategia di promozione culturale del territorio, investendo in un linguaggio universale come la fotografia per raccontare il Trentino in modo nuovo, lontano dai cliché, attraverso l’arte, l’emozione e la scoperta.</w:t>
      </w:r>
    </w:p>
    <w:p w14:paraId="22C59703" w14:textId="77777777" w:rsidR="007117FD" w:rsidRDefault="007117FD">
      <w:pPr>
        <w:pBdr>
          <w:top w:val="nil"/>
          <w:left w:val="nil"/>
          <w:bottom w:val="nil"/>
          <w:right w:val="nil"/>
          <w:between w:val="nil"/>
        </w:pBdr>
        <w:jc w:val="both"/>
        <w:rPr>
          <w:rFonts w:ascii="Cambria" w:eastAsia="Cambria" w:hAnsi="Cambria" w:cs="Cambria"/>
          <w:color w:val="000000"/>
        </w:rPr>
      </w:pPr>
    </w:p>
    <w:p w14:paraId="22C59704" w14:textId="77777777" w:rsidR="007117FD" w:rsidRDefault="00691B8A">
      <w:pPr>
        <w:pBdr>
          <w:top w:val="nil"/>
          <w:left w:val="nil"/>
          <w:bottom w:val="nil"/>
          <w:right w:val="nil"/>
          <w:between w:val="nil"/>
        </w:pBdr>
        <w:jc w:val="both"/>
        <w:rPr>
          <w:rFonts w:ascii="Cambria" w:eastAsia="Cambria" w:hAnsi="Cambria" w:cs="Cambria"/>
          <w:color w:val="000000"/>
          <w:sz w:val="22"/>
          <w:szCs w:val="22"/>
        </w:rPr>
      </w:pPr>
      <w:r>
        <w:rPr>
          <w:rFonts w:ascii="Cambria" w:eastAsia="Cambria" w:hAnsi="Cambria" w:cs="Cambria"/>
          <w:color w:val="000000"/>
          <w:sz w:val="22"/>
          <w:szCs w:val="22"/>
        </w:rPr>
        <w:t>Milano, 21 novembre 2025</w:t>
      </w:r>
    </w:p>
    <w:p w14:paraId="22C59705" w14:textId="77777777" w:rsidR="007117FD" w:rsidRDefault="007117FD">
      <w:pPr>
        <w:pBdr>
          <w:top w:val="nil"/>
          <w:left w:val="nil"/>
          <w:bottom w:val="nil"/>
          <w:right w:val="nil"/>
          <w:between w:val="nil"/>
        </w:pBdr>
        <w:jc w:val="both"/>
        <w:rPr>
          <w:rFonts w:ascii="Cambria" w:eastAsia="Cambria" w:hAnsi="Cambria" w:cs="Cambria"/>
          <w:color w:val="000000"/>
        </w:rPr>
      </w:pPr>
    </w:p>
    <w:p w14:paraId="22C59706" w14:textId="77777777" w:rsidR="007117FD" w:rsidRDefault="007117FD">
      <w:pPr>
        <w:pBdr>
          <w:top w:val="nil"/>
          <w:left w:val="nil"/>
          <w:bottom w:val="nil"/>
          <w:right w:val="nil"/>
          <w:between w:val="nil"/>
        </w:pBdr>
        <w:jc w:val="both"/>
        <w:rPr>
          <w:rFonts w:ascii="Cambria" w:eastAsia="Cambria" w:hAnsi="Cambria" w:cs="Cambria"/>
          <w:color w:val="000000"/>
        </w:rPr>
      </w:pPr>
    </w:p>
    <w:p w14:paraId="7C51A85A"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1D27D6A7"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09F2863F"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0FBD83A5"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08D66981"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48A50178"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22E9219F"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08C72A18"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20D4D863"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21BBA7AB"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48817F90"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5DD98582"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47D08488"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36FEFF93"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540EA24D"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3CF9646D"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615E5380"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3C429742" w14:textId="77777777" w:rsidR="00D84375" w:rsidRDefault="00D84375">
      <w:pPr>
        <w:pBdr>
          <w:top w:val="nil"/>
          <w:left w:val="nil"/>
          <w:bottom w:val="nil"/>
          <w:right w:val="nil"/>
          <w:between w:val="nil"/>
        </w:pBdr>
        <w:shd w:val="clear" w:color="auto" w:fill="FFFFFF"/>
        <w:jc w:val="both"/>
        <w:rPr>
          <w:rFonts w:ascii="Cambria" w:eastAsia="Cambria" w:hAnsi="Cambria" w:cs="Cambria"/>
          <w:b/>
          <w:bCs/>
          <w:color w:val="000000"/>
          <w:sz w:val="20"/>
          <w:szCs w:val="20"/>
        </w:rPr>
      </w:pPr>
    </w:p>
    <w:p w14:paraId="22C59707" w14:textId="2EB7D32F"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r w:rsidRPr="007B44F5">
        <w:rPr>
          <w:rFonts w:ascii="Cambria" w:eastAsia="Cambria" w:hAnsi="Cambria" w:cs="Cambria"/>
          <w:b/>
          <w:bCs/>
          <w:color w:val="000000"/>
          <w:sz w:val="21"/>
          <w:szCs w:val="21"/>
        </w:rPr>
        <w:t xml:space="preserve">I FOTOGRAFI </w:t>
      </w:r>
    </w:p>
    <w:p w14:paraId="22C59708"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r w:rsidRPr="007B44F5">
        <w:rPr>
          <w:rFonts w:ascii="Cambria" w:eastAsia="Cambria" w:hAnsi="Cambria" w:cs="Cambria"/>
          <w:b/>
          <w:bCs/>
          <w:color w:val="000000"/>
          <w:sz w:val="21"/>
          <w:szCs w:val="21"/>
        </w:rPr>
        <w:t xml:space="preserve"> </w:t>
      </w:r>
    </w:p>
    <w:p w14:paraId="22C59709"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r w:rsidRPr="007B44F5">
        <w:rPr>
          <w:rFonts w:ascii="Cambria" w:eastAsia="Cambria" w:hAnsi="Cambria" w:cs="Cambria"/>
          <w:b/>
          <w:bCs/>
          <w:color w:val="000000"/>
          <w:sz w:val="21"/>
          <w:szCs w:val="21"/>
        </w:rPr>
        <w:t>Simone Bramante</w:t>
      </w:r>
    </w:p>
    <w:p w14:paraId="22C5970A"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strike/>
          <w:color w:val="000000"/>
          <w:sz w:val="21"/>
          <w:szCs w:val="21"/>
        </w:rPr>
      </w:pPr>
      <w:r w:rsidRPr="007B44F5">
        <w:rPr>
          <w:rFonts w:ascii="Cambria" w:eastAsia="Cambria" w:hAnsi="Cambria" w:cs="Cambria"/>
          <w:color w:val="000000"/>
          <w:sz w:val="21"/>
          <w:szCs w:val="21"/>
        </w:rPr>
        <w:t xml:space="preserve">Più noto come </w:t>
      </w:r>
      <w:proofErr w:type="spellStart"/>
      <w:r w:rsidRPr="007B44F5">
        <w:rPr>
          <w:rFonts w:ascii="Cambria" w:eastAsia="Cambria" w:hAnsi="Cambria" w:cs="Cambria"/>
          <w:i/>
          <w:iCs/>
          <w:color w:val="000000"/>
          <w:sz w:val="21"/>
          <w:szCs w:val="21"/>
        </w:rPr>
        <w:t>Brahmino</w:t>
      </w:r>
      <w:proofErr w:type="spellEnd"/>
      <w:r w:rsidRPr="007B44F5">
        <w:rPr>
          <w:rFonts w:ascii="Cambria" w:eastAsia="Cambria" w:hAnsi="Cambria" w:cs="Cambria"/>
          <w:color w:val="000000"/>
          <w:sz w:val="21"/>
          <w:szCs w:val="21"/>
        </w:rPr>
        <w:t xml:space="preserve">, nickname del suo account Instagram, nasce a Siracusa nel 1978, cresce in Emilia-Romagna e oggi vive a Bologna. Inizia la sua carriera fotografica negli anni Novanta con una fotocamera Canon 3000 a pellicola, concentrandosi inizialmente su immagini in bianco e nero. Dopo oltre un decennio di lavoro nel settore della comunicazione e della pubblicità come direttore creativo, Simone Bramante si afferma, grazie al largo seguito che ha sui social media, dove il suo stile distintivo di immagini dai colori saturi e composizioni emozionali conquista un pubblico sempre più vasto. I suoi lavori sono stati esposti in mostre a Los Angeles, San Francisco, Parigi, Minsk, Milano. Collabora con brand di grande prestigio come Ducati e Sony e le sue opere vengono pubblicate su riviste internazionali come </w:t>
      </w:r>
      <w:r w:rsidRPr="007B44F5">
        <w:rPr>
          <w:rFonts w:ascii="Cambria" w:eastAsia="Cambria" w:hAnsi="Cambria" w:cs="Cambria"/>
          <w:i/>
          <w:iCs/>
          <w:color w:val="000000"/>
          <w:sz w:val="21"/>
          <w:szCs w:val="21"/>
        </w:rPr>
        <w:t>Vogue</w:t>
      </w:r>
      <w:r w:rsidRPr="007B44F5">
        <w:rPr>
          <w:rFonts w:ascii="Cambria" w:eastAsia="Cambria" w:hAnsi="Cambria" w:cs="Cambria"/>
          <w:color w:val="000000"/>
          <w:sz w:val="21"/>
          <w:szCs w:val="21"/>
        </w:rPr>
        <w:t xml:space="preserve"> e </w:t>
      </w:r>
      <w:r w:rsidRPr="007B44F5">
        <w:rPr>
          <w:rFonts w:ascii="Cambria" w:eastAsia="Cambria" w:hAnsi="Cambria" w:cs="Cambria"/>
          <w:i/>
          <w:iCs/>
          <w:color w:val="000000"/>
          <w:sz w:val="21"/>
          <w:szCs w:val="21"/>
        </w:rPr>
        <w:t>Forbes</w:t>
      </w:r>
      <w:r w:rsidRPr="007B44F5">
        <w:rPr>
          <w:rFonts w:ascii="Cambria" w:eastAsia="Cambria" w:hAnsi="Cambria" w:cs="Cambria"/>
          <w:color w:val="000000"/>
          <w:sz w:val="21"/>
          <w:szCs w:val="21"/>
        </w:rPr>
        <w:t xml:space="preserve">. Fondatore del progetto </w:t>
      </w:r>
      <w:proofErr w:type="spellStart"/>
      <w:r w:rsidRPr="007B44F5">
        <w:rPr>
          <w:rFonts w:ascii="Cambria" w:eastAsia="Cambria" w:hAnsi="Cambria" w:cs="Cambria"/>
          <w:i/>
          <w:iCs/>
          <w:color w:val="000000"/>
          <w:sz w:val="21"/>
          <w:szCs w:val="21"/>
        </w:rPr>
        <w:t>WhatItalyIs</w:t>
      </w:r>
      <w:proofErr w:type="spellEnd"/>
      <w:r w:rsidRPr="007B44F5">
        <w:rPr>
          <w:rFonts w:ascii="Cambria" w:eastAsia="Cambria" w:hAnsi="Cambria" w:cs="Cambria"/>
          <w:color w:val="000000"/>
          <w:sz w:val="21"/>
          <w:szCs w:val="21"/>
        </w:rPr>
        <w:t>, racconta l’Italia attraverso immagini che celebrano la bellezza del Paese, diventando una figura di riferimento nella fotografia contemporanea.</w:t>
      </w:r>
    </w:p>
    <w:p w14:paraId="22C5970B"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r w:rsidRPr="007B44F5">
        <w:rPr>
          <w:rFonts w:ascii="Cambria" w:eastAsia="Cambria" w:hAnsi="Cambria" w:cs="Cambria"/>
          <w:color w:val="000000"/>
          <w:sz w:val="21"/>
          <w:szCs w:val="21"/>
        </w:rPr>
        <w:t xml:space="preserve"> </w:t>
      </w:r>
    </w:p>
    <w:p w14:paraId="22C5970C"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r w:rsidRPr="007B44F5">
        <w:rPr>
          <w:rFonts w:ascii="Cambria" w:eastAsia="Cambria" w:hAnsi="Cambria" w:cs="Cambria"/>
          <w:b/>
          <w:bCs/>
          <w:color w:val="000000"/>
          <w:sz w:val="21"/>
          <w:szCs w:val="21"/>
        </w:rPr>
        <w:t>Gabriele Micalizzi</w:t>
      </w:r>
    </w:p>
    <w:p w14:paraId="22C5970D"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r w:rsidRPr="007B44F5">
        <w:rPr>
          <w:rFonts w:ascii="Cambria" w:eastAsia="Cambria" w:hAnsi="Cambria" w:cs="Cambria"/>
          <w:color w:val="000000"/>
          <w:sz w:val="21"/>
          <w:szCs w:val="21"/>
        </w:rPr>
        <w:t xml:space="preserve">Nasce a Milano nel 1984, si forma presso l’Istituto d’Arte della Villa Reale di Monza e inizia la carriera fotografica nel 2004 collaborando con l’agenzia </w:t>
      </w:r>
      <w:proofErr w:type="spellStart"/>
      <w:r w:rsidRPr="007B44F5">
        <w:rPr>
          <w:rFonts w:ascii="Cambria" w:eastAsia="Cambria" w:hAnsi="Cambria" w:cs="Cambria"/>
          <w:color w:val="000000"/>
          <w:sz w:val="21"/>
          <w:szCs w:val="21"/>
        </w:rPr>
        <w:t>NewPress</w:t>
      </w:r>
      <w:proofErr w:type="spellEnd"/>
      <w:r w:rsidRPr="007B44F5">
        <w:rPr>
          <w:rFonts w:ascii="Cambria" w:eastAsia="Cambria" w:hAnsi="Cambria" w:cs="Cambria"/>
          <w:color w:val="000000"/>
          <w:sz w:val="21"/>
          <w:szCs w:val="21"/>
        </w:rPr>
        <w:t xml:space="preserve">. Nel 2007 lavora nello studio di Alex Majoli, membro di Magnum </w:t>
      </w:r>
      <w:proofErr w:type="spellStart"/>
      <w:r w:rsidRPr="007B44F5">
        <w:rPr>
          <w:rFonts w:ascii="Cambria" w:eastAsia="Cambria" w:hAnsi="Cambria" w:cs="Cambria"/>
          <w:color w:val="000000"/>
          <w:sz w:val="21"/>
          <w:szCs w:val="21"/>
        </w:rPr>
        <w:t>Photos</w:t>
      </w:r>
      <w:proofErr w:type="spellEnd"/>
      <w:r w:rsidRPr="007B44F5">
        <w:rPr>
          <w:rFonts w:ascii="Cambria" w:eastAsia="Cambria" w:hAnsi="Cambria" w:cs="Cambria"/>
          <w:color w:val="000000"/>
          <w:sz w:val="21"/>
          <w:szCs w:val="21"/>
        </w:rPr>
        <w:t xml:space="preserve">, dove perfeziona le tecniche del fotogiornalismo. Nel 2008 co-fonda il collettivo Cesura, che promuove un approccio indipendente alla fotografia documentaria. Micalizzi si afferma come fotoreporter di guerra, documentando conflitti in Afghanistan, Libia, Siria e Iraq, collaborando con testate come </w:t>
      </w:r>
      <w:r w:rsidRPr="007B44F5">
        <w:rPr>
          <w:rFonts w:ascii="Cambria" w:eastAsia="Cambria" w:hAnsi="Cambria" w:cs="Cambria"/>
          <w:i/>
          <w:iCs/>
          <w:color w:val="000000"/>
          <w:sz w:val="21"/>
          <w:szCs w:val="21"/>
        </w:rPr>
        <w:t>The New York Times</w:t>
      </w:r>
      <w:r w:rsidRPr="007B44F5">
        <w:rPr>
          <w:rFonts w:ascii="Cambria" w:eastAsia="Cambria" w:hAnsi="Cambria" w:cs="Cambria"/>
          <w:color w:val="000000"/>
          <w:sz w:val="21"/>
          <w:szCs w:val="21"/>
        </w:rPr>
        <w:t xml:space="preserve"> e </w:t>
      </w:r>
      <w:r w:rsidRPr="007B44F5">
        <w:rPr>
          <w:rFonts w:ascii="Cambria" w:eastAsia="Cambria" w:hAnsi="Cambria" w:cs="Cambria"/>
          <w:i/>
          <w:iCs/>
          <w:color w:val="000000"/>
          <w:sz w:val="21"/>
          <w:szCs w:val="21"/>
        </w:rPr>
        <w:t>The Guardian</w:t>
      </w:r>
      <w:r w:rsidRPr="007B44F5">
        <w:rPr>
          <w:rFonts w:ascii="Cambria" w:eastAsia="Cambria" w:hAnsi="Cambria" w:cs="Cambria"/>
          <w:color w:val="000000"/>
          <w:sz w:val="21"/>
          <w:szCs w:val="21"/>
        </w:rPr>
        <w:t xml:space="preserve">. Nel 2016 viene incoronato da David </w:t>
      </w:r>
      <w:proofErr w:type="spellStart"/>
      <w:r w:rsidRPr="007B44F5">
        <w:rPr>
          <w:rFonts w:ascii="Cambria" w:eastAsia="Cambria" w:hAnsi="Cambria" w:cs="Cambria"/>
          <w:color w:val="000000"/>
          <w:sz w:val="21"/>
          <w:szCs w:val="21"/>
        </w:rPr>
        <w:t>LaChapelle</w:t>
      </w:r>
      <w:proofErr w:type="spellEnd"/>
      <w:r w:rsidRPr="007B44F5">
        <w:rPr>
          <w:rFonts w:ascii="Cambria" w:eastAsia="Cambria" w:hAnsi="Cambria" w:cs="Cambria"/>
          <w:color w:val="000000"/>
          <w:sz w:val="21"/>
          <w:szCs w:val="21"/>
        </w:rPr>
        <w:t xml:space="preserve"> e Oliviero Toscani come vincitore della prima edizione del talent fotografico di Sky Arte </w:t>
      </w:r>
      <w:r w:rsidRPr="007B44F5">
        <w:rPr>
          <w:rFonts w:ascii="Cambria" w:eastAsia="Cambria" w:hAnsi="Cambria" w:cs="Cambria"/>
          <w:i/>
          <w:iCs/>
          <w:color w:val="000000"/>
          <w:sz w:val="21"/>
          <w:szCs w:val="21"/>
        </w:rPr>
        <w:t xml:space="preserve">Master Of </w:t>
      </w:r>
      <w:proofErr w:type="spellStart"/>
      <w:r w:rsidRPr="007B44F5">
        <w:rPr>
          <w:rFonts w:ascii="Cambria" w:eastAsia="Cambria" w:hAnsi="Cambria" w:cs="Cambria"/>
          <w:i/>
          <w:iCs/>
          <w:color w:val="000000"/>
          <w:sz w:val="21"/>
          <w:szCs w:val="21"/>
        </w:rPr>
        <w:t>Photography</w:t>
      </w:r>
      <w:proofErr w:type="spellEnd"/>
      <w:r w:rsidRPr="007B44F5">
        <w:rPr>
          <w:rFonts w:ascii="Cambria" w:eastAsia="Cambria" w:hAnsi="Cambria" w:cs="Cambria"/>
          <w:color w:val="000000"/>
          <w:sz w:val="21"/>
          <w:szCs w:val="21"/>
        </w:rPr>
        <w:t xml:space="preserve">. Nel 2019, durante un reportage sullo Stato Islamico in Siria, rimane gravemente ferito, ma questo evento non ferma la sua attività di reporter, che lo porta in Donbass e su altri scenari di guerra. Tra i suoi progetti più significativi, </w:t>
      </w:r>
      <w:proofErr w:type="spellStart"/>
      <w:r w:rsidRPr="007B44F5">
        <w:rPr>
          <w:rFonts w:ascii="Cambria" w:eastAsia="Cambria" w:hAnsi="Cambria" w:cs="Cambria"/>
          <w:i/>
          <w:iCs/>
          <w:color w:val="000000"/>
          <w:sz w:val="21"/>
          <w:szCs w:val="21"/>
        </w:rPr>
        <w:t>Malamilano</w:t>
      </w:r>
      <w:proofErr w:type="spellEnd"/>
      <w:r w:rsidRPr="007B44F5">
        <w:rPr>
          <w:rFonts w:ascii="Cambria" w:eastAsia="Cambria" w:hAnsi="Cambria" w:cs="Cambria"/>
          <w:color w:val="000000"/>
          <w:sz w:val="21"/>
          <w:szCs w:val="21"/>
        </w:rPr>
        <w:t xml:space="preserve"> esplora la realtà del mercato della droga nelle periferie di Milano. Le sue immagini combinano il linguaggio immediato del reportage con una forte componente artistica.</w:t>
      </w:r>
    </w:p>
    <w:p w14:paraId="22C5970E"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r w:rsidRPr="007B44F5">
        <w:rPr>
          <w:rFonts w:ascii="Cambria" w:eastAsia="Cambria" w:hAnsi="Cambria" w:cs="Cambria"/>
          <w:b/>
          <w:bCs/>
          <w:color w:val="000000"/>
          <w:sz w:val="21"/>
          <w:szCs w:val="21"/>
        </w:rPr>
        <w:t xml:space="preserve"> </w:t>
      </w:r>
    </w:p>
    <w:p w14:paraId="22C5970F"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proofErr w:type="spellStart"/>
      <w:r w:rsidRPr="007B44F5">
        <w:rPr>
          <w:rFonts w:ascii="Cambria" w:eastAsia="Cambria" w:hAnsi="Cambria" w:cs="Cambria"/>
          <w:b/>
          <w:bCs/>
          <w:color w:val="000000"/>
          <w:sz w:val="21"/>
          <w:szCs w:val="21"/>
        </w:rPr>
        <w:t>Roselena</w:t>
      </w:r>
      <w:proofErr w:type="spellEnd"/>
      <w:r w:rsidRPr="007B44F5">
        <w:rPr>
          <w:rFonts w:ascii="Cambria" w:eastAsia="Cambria" w:hAnsi="Cambria" w:cs="Cambria"/>
          <w:b/>
          <w:bCs/>
          <w:color w:val="000000"/>
          <w:sz w:val="21"/>
          <w:szCs w:val="21"/>
        </w:rPr>
        <w:t xml:space="preserve"> </w:t>
      </w:r>
      <w:proofErr w:type="spellStart"/>
      <w:r w:rsidRPr="007B44F5">
        <w:rPr>
          <w:rFonts w:ascii="Cambria" w:eastAsia="Cambria" w:hAnsi="Cambria" w:cs="Cambria"/>
          <w:b/>
          <w:bCs/>
          <w:color w:val="000000"/>
          <w:sz w:val="21"/>
          <w:szCs w:val="21"/>
        </w:rPr>
        <w:t>Ramistella</w:t>
      </w:r>
      <w:proofErr w:type="spellEnd"/>
    </w:p>
    <w:p w14:paraId="22C59710"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r w:rsidRPr="007B44F5">
        <w:rPr>
          <w:rFonts w:ascii="Cambria" w:eastAsia="Cambria" w:hAnsi="Cambria" w:cs="Cambria"/>
          <w:color w:val="000000"/>
          <w:sz w:val="21"/>
          <w:szCs w:val="21"/>
        </w:rPr>
        <w:t xml:space="preserve">Nata a Gela nel 1982, </w:t>
      </w:r>
      <w:proofErr w:type="spellStart"/>
      <w:r w:rsidRPr="007B44F5">
        <w:rPr>
          <w:rFonts w:ascii="Cambria" w:eastAsia="Cambria" w:hAnsi="Cambria" w:cs="Cambria"/>
          <w:color w:val="000000"/>
          <w:sz w:val="21"/>
          <w:szCs w:val="21"/>
        </w:rPr>
        <w:t>Roselena</w:t>
      </w:r>
      <w:proofErr w:type="spellEnd"/>
      <w:r w:rsidRPr="007B44F5">
        <w:rPr>
          <w:rFonts w:ascii="Cambria" w:eastAsia="Cambria" w:hAnsi="Cambria" w:cs="Cambria"/>
          <w:color w:val="000000"/>
          <w:sz w:val="21"/>
          <w:szCs w:val="21"/>
        </w:rPr>
        <w:t xml:space="preserve"> </w:t>
      </w:r>
      <w:proofErr w:type="spellStart"/>
      <w:r w:rsidRPr="007B44F5">
        <w:rPr>
          <w:rFonts w:ascii="Cambria" w:eastAsia="Cambria" w:hAnsi="Cambria" w:cs="Cambria"/>
          <w:color w:val="000000"/>
          <w:sz w:val="21"/>
          <w:szCs w:val="21"/>
        </w:rPr>
        <w:t>Ramistella</w:t>
      </w:r>
      <w:proofErr w:type="spellEnd"/>
      <w:r w:rsidRPr="007B44F5">
        <w:rPr>
          <w:rFonts w:ascii="Cambria" w:eastAsia="Cambria" w:hAnsi="Cambria" w:cs="Cambria"/>
          <w:color w:val="000000"/>
          <w:sz w:val="21"/>
          <w:szCs w:val="21"/>
        </w:rPr>
        <w:t xml:space="preserve"> è una fotografa siciliana con un background in Scienze Politiche prima di dedicarsi alla fotografia, concentrandosi su temi sociali e sulla relazione tra uomo e natura. Vive e lavora tra Palermo, Milano e Napoli. I suoi progetti esplorano l’identità culturale siciliana e le tradizioni rurali, come nel caso di </w:t>
      </w:r>
      <w:proofErr w:type="spellStart"/>
      <w:r w:rsidRPr="007B44F5">
        <w:rPr>
          <w:rFonts w:ascii="Cambria" w:eastAsia="Cambria" w:hAnsi="Cambria" w:cs="Cambria"/>
          <w:i/>
          <w:iCs/>
          <w:color w:val="000000"/>
          <w:sz w:val="21"/>
          <w:szCs w:val="21"/>
        </w:rPr>
        <w:t>Deepland</w:t>
      </w:r>
      <w:proofErr w:type="spellEnd"/>
      <w:r w:rsidRPr="007B44F5">
        <w:rPr>
          <w:rFonts w:ascii="Cambria" w:eastAsia="Cambria" w:hAnsi="Cambria" w:cs="Cambria"/>
          <w:color w:val="000000"/>
          <w:sz w:val="21"/>
          <w:szCs w:val="21"/>
        </w:rPr>
        <w:t xml:space="preserve"> (2016-2021), che indaga il legame tra le comunità agricole siciliane e la terra. </w:t>
      </w:r>
      <w:proofErr w:type="spellStart"/>
      <w:r w:rsidRPr="007B44F5">
        <w:rPr>
          <w:rFonts w:ascii="Cambria" w:eastAsia="Cambria" w:hAnsi="Cambria" w:cs="Cambria"/>
          <w:color w:val="000000"/>
          <w:sz w:val="21"/>
          <w:szCs w:val="21"/>
        </w:rPr>
        <w:t>Ramistella</w:t>
      </w:r>
      <w:proofErr w:type="spellEnd"/>
      <w:r w:rsidRPr="007B44F5">
        <w:rPr>
          <w:rFonts w:ascii="Cambria" w:eastAsia="Cambria" w:hAnsi="Cambria" w:cs="Cambria"/>
          <w:color w:val="000000"/>
          <w:sz w:val="21"/>
          <w:szCs w:val="21"/>
        </w:rPr>
        <w:t xml:space="preserve"> ha ricevuto il Sony World </w:t>
      </w:r>
      <w:proofErr w:type="spellStart"/>
      <w:r w:rsidRPr="007B44F5">
        <w:rPr>
          <w:rFonts w:ascii="Cambria" w:eastAsia="Cambria" w:hAnsi="Cambria" w:cs="Cambria"/>
          <w:color w:val="000000"/>
          <w:sz w:val="21"/>
          <w:szCs w:val="21"/>
        </w:rPr>
        <w:t>Photography</w:t>
      </w:r>
      <w:proofErr w:type="spellEnd"/>
      <w:r w:rsidRPr="007B44F5">
        <w:rPr>
          <w:rFonts w:ascii="Cambria" w:eastAsia="Cambria" w:hAnsi="Cambria" w:cs="Cambria"/>
          <w:color w:val="000000"/>
          <w:sz w:val="21"/>
          <w:szCs w:val="21"/>
        </w:rPr>
        <w:t xml:space="preserve"> Award nel 2018. Il suo lavoro è stato esposto in numerose mostre personali e collettive in Italia ed Europa ed è stato pubblicato su testate come </w:t>
      </w:r>
      <w:r w:rsidRPr="007B44F5">
        <w:rPr>
          <w:rFonts w:ascii="Cambria" w:eastAsia="Cambria" w:hAnsi="Cambria" w:cs="Cambria"/>
          <w:i/>
          <w:iCs/>
          <w:color w:val="000000"/>
          <w:sz w:val="21"/>
          <w:szCs w:val="21"/>
        </w:rPr>
        <w:t xml:space="preserve">The Guardian, Vanity Fair, New York Times, British Journal of </w:t>
      </w:r>
      <w:proofErr w:type="spellStart"/>
      <w:r w:rsidRPr="007B44F5">
        <w:rPr>
          <w:rFonts w:ascii="Cambria" w:eastAsia="Cambria" w:hAnsi="Cambria" w:cs="Cambria"/>
          <w:i/>
          <w:iCs/>
          <w:color w:val="000000"/>
          <w:sz w:val="21"/>
          <w:szCs w:val="21"/>
        </w:rPr>
        <w:t>Photography</w:t>
      </w:r>
      <w:proofErr w:type="spellEnd"/>
      <w:r w:rsidRPr="007B44F5">
        <w:rPr>
          <w:rFonts w:ascii="Cambria" w:eastAsia="Cambria" w:hAnsi="Cambria" w:cs="Cambria"/>
          <w:i/>
          <w:iCs/>
          <w:color w:val="000000"/>
          <w:sz w:val="21"/>
          <w:szCs w:val="21"/>
        </w:rPr>
        <w:t xml:space="preserve">, </w:t>
      </w:r>
      <w:proofErr w:type="spellStart"/>
      <w:r w:rsidRPr="007B44F5">
        <w:rPr>
          <w:rFonts w:ascii="Cambria" w:eastAsia="Cambria" w:hAnsi="Cambria" w:cs="Cambria"/>
          <w:i/>
          <w:iCs/>
          <w:color w:val="000000"/>
          <w:sz w:val="21"/>
          <w:szCs w:val="21"/>
        </w:rPr>
        <w:t>Der</w:t>
      </w:r>
      <w:proofErr w:type="spellEnd"/>
      <w:r w:rsidRPr="007B44F5">
        <w:rPr>
          <w:rFonts w:ascii="Cambria" w:eastAsia="Cambria" w:hAnsi="Cambria" w:cs="Cambria"/>
          <w:i/>
          <w:iCs/>
          <w:color w:val="000000"/>
          <w:sz w:val="21"/>
          <w:szCs w:val="21"/>
        </w:rPr>
        <w:t xml:space="preserve"> Spiegel, Vogue</w:t>
      </w:r>
      <w:r w:rsidRPr="007B44F5">
        <w:rPr>
          <w:rFonts w:ascii="Cambria" w:eastAsia="Cambria" w:hAnsi="Cambria" w:cs="Cambria"/>
          <w:color w:val="000000"/>
          <w:sz w:val="21"/>
          <w:szCs w:val="21"/>
        </w:rPr>
        <w:t xml:space="preserve">. È anche nota per il progetto </w:t>
      </w:r>
      <w:r w:rsidRPr="007B44F5">
        <w:rPr>
          <w:rFonts w:ascii="Cambria" w:eastAsia="Cambria" w:hAnsi="Cambria" w:cs="Cambria"/>
          <w:i/>
          <w:iCs/>
          <w:color w:val="000000"/>
          <w:sz w:val="21"/>
          <w:szCs w:val="21"/>
        </w:rPr>
        <w:t xml:space="preserve">The </w:t>
      </w:r>
      <w:proofErr w:type="spellStart"/>
      <w:r w:rsidRPr="007B44F5">
        <w:rPr>
          <w:rFonts w:ascii="Cambria" w:eastAsia="Cambria" w:hAnsi="Cambria" w:cs="Cambria"/>
          <w:i/>
          <w:iCs/>
          <w:color w:val="000000"/>
          <w:sz w:val="21"/>
          <w:szCs w:val="21"/>
        </w:rPr>
        <w:t>Warmth</w:t>
      </w:r>
      <w:proofErr w:type="spellEnd"/>
      <w:r w:rsidRPr="007B44F5">
        <w:rPr>
          <w:rFonts w:ascii="Cambria" w:eastAsia="Cambria" w:hAnsi="Cambria" w:cs="Cambria"/>
          <w:color w:val="000000"/>
          <w:sz w:val="21"/>
          <w:szCs w:val="21"/>
        </w:rPr>
        <w:t xml:space="preserve">, che documenta storie di rifugiati in Sicilia attraverso l'uso di una termocamera. Oltre a esporre in Italia e in Europa, </w:t>
      </w:r>
      <w:proofErr w:type="spellStart"/>
      <w:r w:rsidRPr="007B44F5">
        <w:rPr>
          <w:rFonts w:ascii="Cambria" w:eastAsia="Cambria" w:hAnsi="Cambria" w:cs="Cambria"/>
          <w:color w:val="000000"/>
          <w:sz w:val="21"/>
          <w:szCs w:val="21"/>
        </w:rPr>
        <w:t>Roselena</w:t>
      </w:r>
      <w:proofErr w:type="spellEnd"/>
      <w:r w:rsidRPr="007B44F5">
        <w:rPr>
          <w:rFonts w:ascii="Cambria" w:eastAsia="Cambria" w:hAnsi="Cambria" w:cs="Cambria"/>
          <w:color w:val="000000"/>
          <w:sz w:val="21"/>
          <w:szCs w:val="21"/>
        </w:rPr>
        <w:t xml:space="preserve"> </w:t>
      </w:r>
      <w:proofErr w:type="spellStart"/>
      <w:r w:rsidRPr="007B44F5">
        <w:rPr>
          <w:rFonts w:ascii="Cambria" w:eastAsia="Cambria" w:hAnsi="Cambria" w:cs="Cambria"/>
          <w:color w:val="000000"/>
          <w:sz w:val="21"/>
          <w:szCs w:val="21"/>
        </w:rPr>
        <w:t>Ramistella</w:t>
      </w:r>
      <w:proofErr w:type="spellEnd"/>
      <w:r w:rsidRPr="007B44F5">
        <w:rPr>
          <w:rFonts w:ascii="Cambria" w:eastAsia="Cambria" w:hAnsi="Cambria" w:cs="Cambria"/>
          <w:color w:val="000000"/>
          <w:sz w:val="21"/>
          <w:szCs w:val="21"/>
        </w:rPr>
        <w:t xml:space="preserve"> è Leica Ambassador, docente e ha partecipato alla serie </w:t>
      </w:r>
      <w:r w:rsidRPr="007B44F5">
        <w:rPr>
          <w:rFonts w:ascii="Cambria" w:eastAsia="Cambria" w:hAnsi="Cambria" w:cs="Cambria"/>
          <w:i/>
          <w:iCs/>
          <w:color w:val="000000"/>
          <w:sz w:val="21"/>
          <w:szCs w:val="21"/>
        </w:rPr>
        <w:t>Le Fotografe</w:t>
      </w:r>
      <w:r w:rsidRPr="007B44F5">
        <w:rPr>
          <w:rFonts w:ascii="Cambria" w:eastAsia="Cambria" w:hAnsi="Cambria" w:cs="Cambria"/>
          <w:color w:val="000000"/>
          <w:sz w:val="21"/>
          <w:szCs w:val="21"/>
        </w:rPr>
        <w:t>, prodotta da Sky Arte.</w:t>
      </w:r>
    </w:p>
    <w:p w14:paraId="22C59711"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r w:rsidRPr="007B44F5">
        <w:rPr>
          <w:rFonts w:ascii="Cambria" w:eastAsia="Cambria" w:hAnsi="Cambria" w:cs="Cambria"/>
          <w:b/>
          <w:bCs/>
          <w:color w:val="000000"/>
          <w:sz w:val="21"/>
          <w:szCs w:val="21"/>
        </w:rPr>
        <w:t xml:space="preserve"> </w:t>
      </w:r>
    </w:p>
    <w:p w14:paraId="22C59712"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r w:rsidRPr="007B44F5">
        <w:rPr>
          <w:rFonts w:ascii="Cambria" w:eastAsia="Cambria" w:hAnsi="Cambria" w:cs="Cambria"/>
          <w:b/>
          <w:bCs/>
          <w:color w:val="000000"/>
          <w:sz w:val="21"/>
          <w:szCs w:val="21"/>
        </w:rPr>
        <w:t>Massimo Sestini</w:t>
      </w:r>
    </w:p>
    <w:p w14:paraId="22C59713"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r w:rsidRPr="007B44F5">
        <w:rPr>
          <w:rFonts w:ascii="Cambria" w:eastAsia="Cambria" w:hAnsi="Cambria" w:cs="Cambria"/>
          <w:color w:val="000000"/>
          <w:sz w:val="21"/>
          <w:szCs w:val="21"/>
        </w:rPr>
        <w:t xml:space="preserve">Nasce a Prato il 24 aprile 1963 ed esordisce come fotoreporter nel 1978, documentando eventi di cronaca, politica e società con un approccio unico. Massimo Sestini ha raccontato i più grandi eventi di costume e attualità: tra i suoi primi scoop, che risalgono alla metà degli anni Ottanta, si ricordano le foto del Principe Carlo a Recanati e di Licio Gelli a Ginevra. Specializzato in fotografia aerea, Sestini ha immortalato eventi storici come l’attentato mafioso a Giovanni Falcone e i funerali di Papa Giovanni Paolo II, gli scatti aerei del Giubileo e gli scontri al G8 di Genova. Le foto aeree sono diventate parte integrante del suo lavoro, premessa a quelle zenitali più recenti. Nel 2015 vince il </w:t>
      </w:r>
      <w:r w:rsidRPr="007B44F5">
        <w:rPr>
          <w:rFonts w:ascii="Cambria" w:eastAsia="Cambria" w:hAnsi="Cambria" w:cs="Cambria"/>
          <w:i/>
          <w:iCs/>
          <w:color w:val="000000"/>
          <w:sz w:val="21"/>
          <w:szCs w:val="21"/>
        </w:rPr>
        <w:t>World Press Photo</w:t>
      </w:r>
      <w:r w:rsidRPr="007B44F5">
        <w:rPr>
          <w:rFonts w:ascii="Cambria" w:eastAsia="Cambria" w:hAnsi="Cambria" w:cs="Cambria"/>
          <w:color w:val="000000"/>
          <w:sz w:val="21"/>
          <w:szCs w:val="21"/>
        </w:rPr>
        <w:t xml:space="preserve"> nella categoria </w:t>
      </w:r>
      <w:r w:rsidRPr="007B44F5">
        <w:rPr>
          <w:rFonts w:ascii="Cambria" w:eastAsia="Cambria" w:hAnsi="Cambria" w:cs="Cambria"/>
          <w:i/>
          <w:iCs/>
          <w:color w:val="000000"/>
          <w:sz w:val="21"/>
          <w:szCs w:val="21"/>
        </w:rPr>
        <w:t>General News</w:t>
      </w:r>
      <w:r w:rsidRPr="007B44F5">
        <w:rPr>
          <w:rFonts w:ascii="Cambria" w:eastAsia="Cambria" w:hAnsi="Cambria" w:cs="Cambria"/>
          <w:color w:val="000000"/>
          <w:sz w:val="21"/>
          <w:szCs w:val="21"/>
        </w:rPr>
        <w:t xml:space="preserve"> con uno scatto simbolico dei migranti nel Mar Mediterraneo. Il suo lavoro, pubblicato su testate come </w:t>
      </w:r>
      <w:r w:rsidRPr="007B44F5">
        <w:rPr>
          <w:rFonts w:ascii="Cambria" w:eastAsia="Cambria" w:hAnsi="Cambria" w:cs="Cambria"/>
          <w:i/>
          <w:iCs/>
          <w:color w:val="000000"/>
          <w:sz w:val="21"/>
          <w:szCs w:val="21"/>
        </w:rPr>
        <w:t xml:space="preserve">Time </w:t>
      </w:r>
      <w:r w:rsidRPr="007B44F5">
        <w:rPr>
          <w:rFonts w:ascii="Cambria" w:eastAsia="Cambria" w:hAnsi="Cambria" w:cs="Cambria"/>
          <w:color w:val="000000"/>
          <w:sz w:val="21"/>
          <w:szCs w:val="21"/>
        </w:rPr>
        <w:t>e</w:t>
      </w:r>
      <w:r w:rsidRPr="007B44F5">
        <w:rPr>
          <w:rFonts w:ascii="Cambria" w:eastAsia="Cambria" w:hAnsi="Cambria" w:cs="Cambria"/>
          <w:i/>
          <w:iCs/>
          <w:color w:val="000000"/>
          <w:sz w:val="21"/>
          <w:szCs w:val="21"/>
        </w:rPr>
        <w:t xml:space="preserve"> Paris Match,</w:t>
      </w:r>
      <w:r w:rsidRPr="007B44F5">
        <w:rPr>
          <w:rFonts w:ascii="Cambria" w:eastAsia="Cambria" w:hAnsi="Cambria" w:cs="Cambria"/>
          <w:color w:val="000000"/>
          <w:sz w:val="21"/>
          <w:szCs w:val="21"/>
        </w:rPr>
        <w:t xml:space="preserve"> si distingue per l’innovazione tecnica e la capacità di catturare prospettive inedite sugli eventi globali.</w:t>
      </w:r>
    </w:p>
    <w:p w14:paraId="22C59715" w14:textId="77777777" w:rsidR="007117FD" w:rsidRPr="007B44F5" w:rsidRDefault="007117FD"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p>
    <w:p w14:paraId="22C59716"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b/>
          <w:bCs/>
          <w:color w:val="000000"/>
          <w:sz w:val="21"/>
          <w:szCs w:val="21"/>
        </w:rPr>
      </w:pPr>
      <w:r w:rsidRPr="007B44F5">
        <w:rPr>
          <w:rFonts w:ascii="Cambria" w:eastAsia="Cambria" w:hAnsi="Cambria" w:cs="Cambria"/>
          <w:b/>
          <w:bCs/>
          <w:color w:val="000000"/>
          <w:sz w:val="21"/>
          <w:szCs w:val="21"/>
        </w:rPr>
        <w:t>Newsha Tavakolian</w:t>
      </w:r>
    </w:p>
    <w:p w14:paraId="22C59717" w14:textId="77777777" w:rsidR="007117FD" w:rsidRPr="007B44F5" w:rsidRDefault="00691B8A" w:rsidP="00AF7FA1">
      <w:pPr>
        <w:pBdr>
          <w:top w:val="nil"/>
          <w:left w:val="nil"/>
          <w:bottom w:val="nil"/>
          <w:right w:val="nil"/>
          <w:between w:val="nil"/>
        </w:pBdr>
        <w:shd w:val="clear" w:color="auto" w:fill="FFFFFF"/>
        <w:spacing w:line="192" w:lineRule="auto"/>
        <w:jc w:val="both"/>
        <w:rPr>
          <w:rFonts w:ascii="Cambria" w:eastAsia="Cambria" w:hAnsi="Cambria" w:cs="Cambria"/>
          <w:color w:val="000000"/>
          <w:sz w:val="21"/>
          <w:szCs w:val="21"/>
        </w:rPr>
      </w:pPr>
      <w:r w:rsidRPr="007B44F5">
        <w:rPr>
          <w:rFonts w:ascii="Cambria" w:eastAsia="Cambria" w:hAnsi="Cambria" w:cs="Cambria"/>
          <w:color w:val="000000"/>
          <w:sz w:val="21"/>
          <w:szCs w:val="21"/>
        </w:rPr>
        <w:t xml:space="preserve">Nata a Teheran nel 1981, cresce in un Iran segnato dalla rivoluzione islamica del 1979, che ha ridisegnato il ruolo delle donne nella società. A 16 anni segue un corso di fotografia e inizia a lavorare come fotogiornalista per diverse testate locali, documentando eventi significativi come la guerra in Iraq. Questa esperienza le permette di affinare uno stile diretto e potente con un focus particolare sulle donne iraniane e le loro sfide quotidiane. Tavakolian è una delle cofondatrici del collettivo femminile </w:t>
      </w:r>
      <w:proofErr w:type="spellStart"/>
      <w:r w:rsidRPr="007B44F5">
        <w:rPr>
          <w:rFonts w:ascii="Cambria" w:eastAsia="Cambria" w:hAnsi="Cambria" w:cs="Cambria"/>
          <w:color w:val="000000"/>
          <w:sz w:val="21"/>
          <w:szCs w:val="21"/>
        </w:rPr>
        <w:t>Rawiya</w:t>
      </w:r>
      <w:proofErr w:type="spellEnd"/>
      <w:r w:rsidRPr="007B44F5">
        <w:rPr>
          <w:rFonts w:ascii="Cambria" w:eastAsia="Cambria" w:hAnsi="Cambria" w:cs="Cambria"/>
          <w:color w:val="000000"/>
          <w:sz w:val="21"/>
          <w:szCs w:val="21"/>
        </w:rPr>
        <w:t xml:space="preserve">, inteso a dare voce alle fotografe del Medio Oriente. Nel corso degli anni passa dal fotogiornalismo all’arte visiva, con opere che fondono narrazione e introspezione. È stata cofondatrice dei due primi collettivi di fotografia donna, Eve </w:t>
      </w:r>
      <w:proofErr w:type="spellStart"/>
      <w:r w:rsidRPr="007B44F5">
        <w:rPr>
          <w:rFonts w:ascii="Cambria" w:eastAsia="Cambria" w:hAnsi="Cambria" w:cs="Cambria"/>
          <w:color w:val="000000"/>
          <w:sz w:val="21"/>
          <w:szCs w:val="21"/>
        </w:rPr>
        <w:t>Photographers</w:t>
      </w:r>
      <w:proofErr w:type="spellEnd"/>
      <w:r w:rsidRPr="007B44F5">
        <w:rPr>
          <w:rFonts w:ascii="Cambria" w:eastAsia="Cambria" w:hAnsi="Cambria" w:cs="Cambria"/>
          <w:color w:val="000000"/>
          <w:sz w:val="21"/>
          <w:szCs w:val="21"/>
        </w:rPr>
        <w:t xml:space="preserve"> nel 2004 e </w:t>
      </w:r>
      <w:proofErr w:type="spellStart"/>
      <w:r w:rsidRPr="007B44F5">
        <w:rPr>
          <w:rFonts w:ascii="Cambria" w:eastAsia="Cambria" w:hAnsi="Cambria" w:cs="Cambria"/>
          <w:color w:val="000000"/>
          <w:sz w:val="21"/>
          <w:szCs w:val="21"/>
        </w:rPr>
        <w:t>Rawiya</w:t>
      </w:r>
      <w:proofErr w:type="spellEnd"/>
      <w:r w:rsidRPr="007B44F5">
        <w:rPr>
          <w:rFonts w:ascii="Cambria" w:eastAsia="Cambria" w:hAnsi="Cambria" w:cs="Cambria"/>
          <w:color w:val="000000"/>
          <w:sz w:val="21"/>
          <w:szCs w:val="21"/>
        </w:rPr>
        <w:t xml:space="preserve"> nel 2009. Nel 2019 realizza il cortometraggio </w:t>
      </w:r>
      <w:r w:rsidRPr="007B44F5">
        <w:rPr>
          <w:rFonts w:ascii="Cambria" w:eastAsia="Cambria" w:hAnsi="Cambria" w:cs="Cambria"/>
          <w:i/>
          <w:iCs/>
          <w:color w:val="000000"/>
          <w:sz w:val="21"/>
          <w:szCs w:val="21"/>
        </w:rPr>
        <w:t xml:space="preserve">For the </w:t>
      </w:r>
      <w:proofErr w:type="spellStart"/>
      <w:r w:rsidRPr="007B44F5">
        <w:rPr>
          <w:rFonts w:ascii="Cambria" w:eastAsia="Cambria" w:hAnsi="Cambria" w:cs="Cambria"/>
          <w:i/>
          <w:iCs/>
          <w:color w:val="000000"/>
          <w:sz w:val="21"/>
          <w:szCs w:val="21"/>
        </w:rPr>
        <w:t>Sake</w:t>
      </w:r>
      <w:proofErr w:type="spellEnd"/>
      <w:r w:rsidRPr="007B44F5">
        <w:rPr>
          <w:rFonts w:ascii="Cambria" w:eastAsia="Cambria" w:hAnsi="Cambria" w:cs="Cambria"/>
          <w:i/>
          <w:iCs/>
          <w:color w:val="000000"/>
          <w:sz w:val="21"/>
          <w:szCs w:val="21"/>
        </w:rPr>
        <w:t xml:space="preserve"> of </w:t>
      </w:r>
      <w:proofErr w:type="spellStart"/>
      <w:r w:rsidRPr="007B44F5">
        <w:rPr>
          <w:rFonts w:ascii="Cambria" w:eastAsia="Cambria" w:hAnsi="Cambria" w:cs="Cambria"/>
          <w:i/>
          <w:iCs/>
          <w:color w:val="000000"/>
          <w:sz w:val="21"/>
          <w:szCs w:val="21"/>
        </w:rPr>
        <w:t>Calmness</w:t>
      </w:r>
      <w:proofErr w:type="spellEnd"/>
      <w:r w:rsidRPr="007B44F5">
        <w:rPr>
          <w:rFonts w:ascii="Cambria" w:eastAsia="Cambria" w:hAnsi="Cambria" w:cs="Cambria"/>
          <w:color w:val="000000"/>
          <w:sz w:val="21"/>
          <w:szCs w:val="21"/>
        </w:rPr>
        <w:t xml:space="preserve"> e, nello stesso anno, entra a far parte di Magnum </w:t>
      </w:r>
      <w:proofErr w:type="spellStart"/>
      <w:r w:rsidRPr="007B44F5">
        <w:rPr>
          <w:rFonts w:ascii="Cambria" w:eastAsia="Cambria" w:hAnsi="Cambria" w:cs="Cambria"/>
          <w:color w:val="000000"/>
          <w:sz w:val="21"/>
          <w:szCs w:val="21"/>
        </w:rPr>
        <w:t>Photos</w:t>
      </w:r>
      <w:proofErr w:type="spellEnd"/>
      <w:r w:rsidRPr="007B44F5">
        <w:rPr>
          <w:rFonts w:ascii="Cambria" w:eastAsia="Cambria" w:hAnsi="Cambria" w:cs="Cambria"/>
          <w:color w:val="000000"/>
          <w:sz w:val="21"/>
          <w:szCs w:val="21"/>
        </w:rPr>
        <w:t xml:space="preserve">, diventando una figura di riferimento per la fotografia contemporanea. Nel 2023 vince il </w:t>
      </w:r>
      <w:r w:rsidRPr="007B44F5">
        <w:rPr>
          <w:rFonts w:ascii="Cambria" w:eastAsia="Cambria" w:hAnsi="Cambria" w:cs="Cambria"/>
          <w:i/>
          <w:iCs/>
          <w:color w:val="000000"/>
          <w:sz w:val="21"/>
          <w:szCs w:val="21"/>
        </w:rPr>
        <w:t>Photo Grant</w:t>
      </w:r>
      <w:r w:rsidRPr="007B44F5">
        <w:rPr>
          <w:rFonts w:ascii="Cambria" w:eastAsia="Cambria" w:hAnsi="Cambria" w:cs="Cambria"/>
          <w:color w:val="000000"/>
          <w:sz w:val="21"/>
          <w:szCs w:val="21"/>
        </w:rPr>
        <w:t xml:space="preserve"> di Deloitte con il progetto </w:t>
      </w:r>
      <w:r w:rsidRPr="007B44F5">
        <w:rPr>
          <w:rFonts w:ascii="Cambria" w:eastAsia="Cambria" w:hAnsi="Cambria" w:cs="Cambria"/>
          <w:i/>
          <w:iCs/>
          <w:color w:val="000000"/>
          <w:sz w:val="21"/>
          <w:szCs w:val="21"/>
        </w:rPr>
        <w:t xml:space="preserve">And </w:t>
      </w:r>
      <w:proofErr w:type="spellStart"/>
      <w:r w:rsidRPr="007B44F5">
        <w:rPr>
          <w:rFonts w:ascii="Cambria" w:eastAsia="Cambria" w:hAnsi="Cambria" w:cs="Cambria"/>
          <w:i/>
          <w:iCs/>
          <w:color w:val="000000"/>
          <w:sz w:val="21"/>
          <w:szCs w:val="21"/>
        </w:rPr>
        <w:t>They</w:t>
      </w:r>
      <w:proofErr w:type="spellEnd"/>
      <w:r w:rsidRPr="007B44F5">
        <w:rPr>
          <w:rFonts w:ascii="Cambria" w:eastAsia="Cambria" w:hAnsi="Cambria" w:cs="Cambria"/>
          <w:i/>
          <w:iCs/>
          <w:color w:val="000000"/>
          <w:sz w:val="21"/>
          <w:szCs w:val="21"/>
        </w:rPr>
        <w:t xml:space="preserve"> </w:t>
      </w:r>
      <w:proofErr w:type="spellStart"/>
      <w:r w:rsidRPr="007B44F5">
        <w:rPr>
          <w:rFonts w:ascii="Cambria" w:eastAsia="Cambria" w:hAnsi="Cambria" w:cs="Cambria"/>
          <w:i/>
          <w:iCs/>
          <w:color w:val="000000"/>
          <w:sz w:val="21"/>
          <w:szCs w:val="21"/>
        </w:rPr>
        <w:t>Laughed</w:t>
      </w:r>
      <w:proofErr w:type="spellEnd"/>
      <w:r w:rsidRPr="007B44F5">
        <w:rPr>
          <w:rFonts w:ascii="Cambria" w:eastAsia="Cambria" w:hAnsi="Cambria" w:cs="Cambria"/>
          <w:i/>
          <w:iCs/>
          <w:color w:val="000000"/>
          <w:sz w:val="21"/>
          <w:szCs w:val="21"/>
        </w:rPr>
        <w:t xml:space="preserve"> At Me</w:t>
      </w:r>
      <w:r w:rsidRPr="007B44F5">
        <w:rPr>
          <w:rFonts w:ascii="Cambria" w:eastAsia="Cambria" w:hAnsi="Cambria" w:cs="Cambria"/>
          <w:color w:val="000000"/>
          <w:sz w:val="21"/>
          <w:szCs w:val="21"/>
        </w:rPr>
        <w:t>.</w:t>
      </w:r>
    </w:p>
    <w:p w14:paraId="22C59718" w14:textId="77777777" w:rsidR="007117FD" w:rsidRDefault="007117FD">
      <w:pPr>
        <w:pBdr>
          <w:top w:val="nil"/>
          <w:left w:val="nil"/>
          <w:bottom w:val="nil"/>
          <w:right w:val="nil"/>
          <w:between w:val="nil"/>
        </w:pBdr>
        <w:jc w:val="both"/>
        <w:rPr>
          <w:rFonts w:ascii="Cambria" w:eastAsia="Cambria" w:hAnsi="Cambria" w:cs="Cambria"/>
          <w:color w:val="000000"/>
          <w:sz w:val="26"/>
          <w:szCs w:val="26"/>
        </w:rPr>
      </w:pPr>
    </w:p>
    <w:p w14:paraId="22C59719" w14:textId="77777777" w:rsidR="007117FD" w:rsidRDefault="007117FD">
      <w:pPr>
        <w:pBdr>
          <w:top w:val="nil"/>
          <w:left w:val="nil"/>
          <w:bottom w:val="nil"/>
          <w:right w:val="nil"/>
          <w:between w:val="nil"/>
        </w:pBdr>
        <w:jc w:val="both"/>
        <w:rPr>
          <w:rFonts w:ascii="Cambria" w:eastAsia="Cambria" w:hAnsi="Cambria" w:cs="Cambria"/>
          <w:color w:val="000000"/>
        </w:rPr>
      </w:pPr>
    </w:p>
    <w:p w14:paraId="409C08B5" w14:textId="77777777" w:rsidR="007B44F5" w:rsidRDefault="007B44F5">
      <w:pPr>
        <w:pBdr>
          <w:top w:val="nil"/>
          <w:left w:val="nil"/>
          <w:bottom w:val="nil"/>
          <w:right w:val="nil"/>
          <w:between w:val="nil"/>
        </w:pBdr>
        <w:jc w:val="both"/>
        <w:rPr>
          <w:rFonts w:ascii="Cambria" w:eastAsia="Cambria" w:hAnsi="Cambria" w:cs="Cambria"/>
          <w:color w:val="000000"/>
        </w:rPr>
      </w:pPr>
    </w:p>
    <w:p w14:paraId="4E735A16" w14:textId="77777777" w:rsidR="007B44F5" w:rsidRDefault="007B44F5">
      <w:pPr>
        <w:pBdr>
          <w:top w:val="nil"/>
          <w:left w:val="nil"/>
          <w:bottom w:val="nil"/>
          <w:right w:val="nil"/>
          <w:between w:val="nil"/>
        </w:pBdr>
        <w:jc w:val="both"/>
        <w:rPr>
          <w:rFonts w:ascii="Cambria" w:eastAsia="Cambria" w:hAnsi="Cambria" w:cs="Cambria"/>
          <w:color w:val="000000"/>
        </w:rPr>
      </w:pPr>
    </w:p>
    <w:p w14:paraId="3CEDBF2A" w14:textId="77777777" w:rsidR="007B44F5" w:rsidRDefault="007B44F5">
      <w:pPr>
        <w:pBdr>
          <w:top w:val="nil"/>
          <w:left w:val="nil"/>
          <w:bottom w:val="nil"/>
          <w:right w:val="nil"/>
          <w:between w:val="nil"/>
        </w:pBdr>
        <w:jc w:val="both"/>
        <w:rPr>
          <w:rFonts w:ascii="Cambria" w:eastAsia="Cambria" w:hAnsi="Cambria" w:cs="Cambria"/>
          <w:color w:val="000000"/>
        </w:rPr>
      </w:pPr>
    </w:p>
    <w:p w14:paraId="25989F9C" w14:textId="77777777" w:rsidR="007B44F5" w:rsidRDefault="007B44F5">
      <w:pPr>
        <w:pBdr>
          <w:top w:val="nil"/>
          <w:left w:val="nil"/>
          <w:bottom w:val="nil"/>
          <w:right w:val="nil"/>
          <w:between w:val="nil"/>
        </w:pBdr>
        <w:jc w:val="both"/>
        <w:rPr>
          <w:rFonts w:ascii="Cambria" w:eastAsia="Cambria" w:hAnsi="Cambria" w:cs="Cambria"/>
          <w:color w:val="000000"/>
        </w:rPr>
      </w:pPr>
    </w:p>
    <w:p w14:paraId="22C5971A" w14:textId="77777777" w:rsidR="007117FD" w:rsidRDefault="00691B8A">
      <w:pPr>
        <w:pBdr>
          <w:top w:val="nil"/>
          <w:left w:val="nil"/>
          <w:bottom w:val="nil"/>
          <w:right w:val="nil"/>
          <w:between w:val="nil"/>
        </w:pBdr>
        <w:jc w:val="both"/>
        <w:rPr>
          <w:rFonts w:ascii="Cambria" w:eastAsia="Cambria" w:hAnsi="Cambria" w:cs="Cambria"/>
          <w:color w:val="000000"/>
          <w:sz w:val="22"/>
          <w:szCs w:val="22"/>
        </w:rPr>
      </w:pPr>
      <w:r>
        <w:rPr>
          <w:rFonts w:ascii="Cambria" w:eastAsia="Cambria" w:hAnsi="Cambria" w:cs="Cambria"/>
          <w:b/>
          <w:bCs/>
          <w:color w:val="000000"/>
          <w:sz w:val="22"/>
          <w:szCs w:val="22"/>
        </w:rPr>
        <w:t>INFORMAZIONI</w:t>
      </w:r>
    </w:p>
    <w:p w14:paraId="22C5971B" w14:textId="77777777" w:rsidR="007117FD" w:rsidRDefault="007117FD">
      <w:pPr>
        <w:pBdr>
          <w:top w:val="nil"/>
          <w:left w:val="nil"/>
          <w:bottom w:val="nil"/>
          <w:right w:val="nil"/>
          <w:between w:val="nil"/>
        </w:pBdr>
        <w:jc w:val="both"/>
        <w:rPr>
          <w:rFonts w:ascii="Cambria" w:eastAsia="Cambria" w:hAnsi="Cambria" w:cs="Cambria"/>
          <w:color w:val="000000"/>
          <w:sz w:val="21"/>
          <w:szCs w:val="21"/>
        </w:rPr>
      </w:pPr>
    </w:p>
    <w:p w14:paraId="22C5971C" w14:textId="77777777" w:rsidR="007117FD" w:rsidRPr="00347721" w:rsidRDefault="00691B8A">
      <w:pPr>
        <w:pBdr>
          <w:top w:val="nil"/>
          <w:left w:val="nil"/>
          <w:bottom w:val="nil"/>
          <w:right w:val="nil"/>
          <w:between w:val="nil"/>
        </w:pBdr>
        <w:jc w:val="both"/>
        <w:rPr>
          <w:rFonts w:ascii="Cambria" w:eastAsia="Cambria" w:hAnsi="Cambria" w:cs="Cambria"/>
          <w:color w:val="000000"/>
          <w:sz w:val="22"/>
          <w:szCs w:val="22"/>
        </w:rPr>
      </w:pPr>
      <w:r w:rsidRPr="00347721">
        <w:rPr>
          <w:rFonts w:ascii="Cambria" w:eastAsia="Cambria" w:hAnsi="Cambria" w:cs="Cambria"/>
          <w:b/>
          <w:bCs/>
          <w:color w:val="000000"/>
          <w:sz w:val="22"/>
          <w:szCs w:val="22"/>
        </w:rPr>
        <w:t>Mostra:</w:t>
      </w:r>
      <w:r w:rsidRPr="00347721">
        <w:rPr>
          <w:rFonts w:ascii="Cambria" w:eastAsia="Cambria" w:hAnsi="Cambria" w:cs="Cambria"/>
          <w:color w:val="000000"/>
          <w:sz w:val="22"/>
          <w:szCs w:val="22"/>
        </w:rPr>
        <w:t xml:space="preserve"> </w:t>
      </w:r>
      <w:r w:rsidRPr="00347721">
        <w:rPr>
          <w:rFonts w:ascii="Cambria" w:eastAsia="Cambria" w:hAnsi="Cambria" w:cs="Cambria"/>
          <w:i/>
          <w:iCs/>
          <w:color w:val="000000"/>
          <w:sz w:val="22"/>
          <w:szCs w:val="22"/>
        </w:rPr>
        <w:t xml:space="preserve">Trentino </w:t>
      </w:r>
      <w:proofErr w:type="spellStart"/>
      <w:r w:rsidRPr="00347721">
        <w:rPr>
          <w:rFonts w:ascii="Cambria" w:eastAsia="Cambria" w:hAnsi="Cambria" w:cs="Cambria"/>
          <w:i/>
          <w:iCs/>
          <w:color w:val="000000"/>
          <w:sz w:val="22"/>
          <w:szCs w:val="22"/>
        </w:rPr>
        <w:t>Unexpected</w:t>
      </w:r>
      <w:proofErr w:type="spellEnd"/>
    </w:p>
    <w:p w14:paraId="22C5971D" w14:textId="77777777" w:rsidR="007117FD" w:rsidRPr="00347721" w:rsidRDefault="00691B8A">
      <w:pPr>
        <w:pBdr>
          <w:top w:val="nil"/>
          <w:left w:val="nil"/>
          <w:bottom w:val="nil"/>
          <w:right w:val="nil"/>
          <w:between w:val="nil"/>
        </w:pBdr>
        <w:jc w:val="both"/>
        <w:rPr>
          <w:rFonts w:ascii="Cambria" w:eastAsia="Cambria" w:hAnsi="Cambria" w:cs="Cambria"/>
          <w:color w:val="000000"/>
          <w:sz w:val="22"/>
          <w:szCs w:val="22"/>
        </w:rPr>
      </w:pPr>
      <w:r w:rsidRPr="00347721">
        <w:rPr>
          <w:rFonts w:ascii="Cambria" w:eastAsia="Cambria" w:hAnsi="Cambria" w:cs="Cambria"/>
          <w:b/>
          <w:bCs/>
          <w:color w:val="000000"/>
          <w:sz w:val="22"/>
          <w:szCs w:val="22"/>
        </w:rPr>
        <w:t>A cura di:</w:t>
      </w:r>
      <w:r w:rsidRPr="00347721">
        <w:rPr>
          <w:rFonts w:ascii="Cambria" w:eastAsia="Cambria" w:hAnsi="Cambria" w:cs="Cambria"/>
          <w:color w:val="000000"/>
          <w:sz w:val="22"/>
          <w:szCs w:val="22"/>
        </w:rPr>
        <w:t xml:space="preserve"> Denis Curti</w:t>
      </w:r>
    </w:p>
    <w:p w14:paraId="22C5971E" w14:textId="77777777" w:rsidR="007117FD" w:rsidRPr="00347721" w:rsidRDefault="00691B8A">
      <w:pPr>
        <w:pBdr>
          <w:top w:val="nil"/>
          <w:left w:val="nil"/>
          <w:bottom w:val="nil"/>
          <w:right w:val="nil"/>
          <w:between w:val="nil"/>
        </w:pBdr>
        <w:jc w:val="both"/>
        <w:rPr>
          <w:rFonts w:ascii="Cambria" w:eastAsia="Cambria" w:hAnsi="Cambria" w:cs="Cambria"/>
          <w:color w:val="000000"/>
          <w:sz w:val="22"/>
          <w:szCs w:val="22"/>
        </w:rPr>
      </w:pPr>
      <w:r w:rsidRPr="00347721">
        <w:rPr>
          <w:rFonts w:ascii="Cambria" w:eastAsia="Cambria" w:hAnsi="Cambria" w:cs="Cambria"/>
          <w:b/>
          <w:bCs/>
          <w:color w:val="000000"/>
          <w:sz w:val="22"/>
          <w:szCs w:val="22"/>
        </w:rPr>
        <w:t>Artisti:</w:t>
      </w:r>
      <w:r w:rsidRPr="00347721">
        <w:rPr>
          <w:rFonts w:ascii="Cambria" w:eastAsia="Cambria" w:hAnsi="Cambria" w:cs="Cambria"/>
          <w:color w:val="000000"/>
          <w:sz w:val="22"/>
          <w:szCs w:val="22"/>
        </w:rPr>
        <w:t xml:space="preserve"> Simone Bramante, Gabriele Micalizzi, </w:t>
      </w:r>
      <w:proofErr w:type="spellStart"/>
      <w:r w:rsidRPr="00347721">
        <w:rPr>
          <w:rFonts w:ascii="Cambria" w:eastAsia="Cambria" w:hAnsi="Cambria" w:cs="Cambria"/>
          <w:color w:val="000000"/>
          <w:sz w:val="22"/>
          <w:szCs w:val="22"/>
        </w:rPr>
        <w:t>Roselena</w:t>
      </w:r>
      <w:proofErr w:type="spellEnd"/>
      <w:r w:rsidRPr="00347721">
        <w:rPr>
          <w:rFonts w:ascii="Cambria" w:eastAsia="Cambria" w:hAnsi="Cambria" w:cs="Cambria"/>
          <w:color w:val="000000"/>
          <w:sz w:val="22"/>
          <w:szCs w:val="22"/>
        </w:rPr>
        <w:t xml:space="preserve"> </w:t>
      </w:r>
      <w:proofErr w:type="spellStart"/>
      <w:r w:rsidRPr="00347721">
        <w:rPr>
          <w:rFonts w:ascii="Cambria" w:eastAsia="Cambria" w:hAnsi="Cambria" w:cs="Cambria"/>
          <w:color w:val="000000"/>
          <w:sz w:val="22"/>
          <w:szCs w:val="22"/>
        </w:rPr>
        <w:t>Ramistella</w:t>
      </w:r>
      <w:proofErr w:type="spellEnd"/>
      <w:r w:rsidRPr="00347721">
        <w:rPr>
          <w:rFonts w:ascii="Cambria" w:eastAsia="Cambria" w:hAnsi="Cambria" w:cs="Cambria"/>
          <w:color w:val="000000"/>
          <w:sz w:val="22"/>
          <w:szCs w:val="22"/>
        </w:rPr>
        <w:t>, Massimo Sestini, Newsha Tavakolian</w:t>
      </w:r>
    </w:p>
    <w:p w14:paraId="22C5971F" w14:textId="77777777" w:rsidR="007117FD" w:rsidRPr="00347721" w:rsidRDefault="00691B8A">
      <w:pPr>
        <w:pBdr>
          <w:top w:val="nil"/>
          <w:left w:val="nil"/>
          <w:bottom w:val="nil"/>
          <w:right w:val="nil"/>
          <w:between w:val="nil"/>
        </w:pBdr>
        <w:jc w:val="both"/>
        <w:rPr>
          <w:rFonts w:ascii="Cambria" w:eastAsia="Cambria" w:hAnsi="Cambria" w:cs="Cambria"/>
          <w:color w:val="000000"/>
          <w:sz w:val="22"/>
          <w:szCs w:val="22"/>
        </w:rPr>
      </w:pPr>
      <w:r w:rsidRPr="00347721">
        <w:rPr>
          <w:rFonts w:ascii="Cambria" w:eastAsia="Cambria" w:hAnsi="Cambria" w:cs="Cambria"/>
          <w:b/>
          <w:bCs/>
          <w:color w:val="000000"/>
          <w:sz w:val="22"/>
          <w:szCs w:val="22"/>
        </w:rPr>
        <w:t>Dove:</w:t>
      </w:r>
      <w:r w:rsidRPr="00347721">
        <w:rPr>
          <w:rFonts w:ascii="Cambria" w:eastAsia="Cambria" w:hAnsi="Cambria" w:cs="Cambria"/>
          <w:color w:val="000000"/>
          <w:sz w:val="22"/>
          <w:szCs w:val="22"/>
        </w:rPr>
        <w:t xml:space="preserve"> MUDEC PHOTO – Museo delle Culture, via Tortona 56, Milano</w:t>
      </w:r>
    </w:p>
    <w:p w14:paraId="22C59720" w14:textId="77777777" w:rsidR="007117FD" w:rsidRPr="00347721" w:rsidRDefault="00691B8A">
      <w:pPr>
        <w:pBdr>
          <w:top w:val="nil"/>
          <w:left w:val="nil"/>
          <w:bottom w:val="nil"/>
          <w:right w:val="nil"/>
          <w:between w:val="nil"/>
        </w:pBdr>
        <w:jc w:val="both"/>
        <w:rPr>
          <w:rFonts w:ascii="Cambria" w:eastAsia="Cambria" w:hAnsi="Cambria" w:cs="Cambria"/>
          <w:color w:val="000000"/>
          <w:sz w:val="22"/>
          <w:szCs w:val="22"/>
        </w:rPr>
      </w:pPr>
      <w:r w:rsidRPr="00347721">
        <w:rPr>
          <w:rFonts w:ascii="Cambria" w:eastAsia="Cambria" w:hAnsi="Cambria" w:cs="Cambria"/>
          <w:b/>
          <w:bCs/>
          <w:color w:val="000000"/>
          <w:sz w:val="22"/>
          <w:szCs w:val="22"/>
        </w:rPr>
        <w:t>Date:</w:t>
      </w:r>
      <w:r w:rsidRPr="00347721">
        <w:rPr>
          <w:rFonts w:ascii="Cambria" w:eastAsia="Cambria" w:hAnsi="Cambria" w:cs="Cambria"/>
          <w:color w:val="000000"/>
          <w:sz w:val="22"/>
          <w:szCs w:val="22"/>
        </w:rPr>
        <w:t xml:space="preserve"> 22 novembre 2025 – 6 gennaio 2026</w:t>
      </w:r>
    </w:p>
    <w:p w14:paraId="22C59721" w14:textId="77777777" w:rsidR="007117FD" w:rsidRPr="00347721" w:rsidRDefault="00691B8A">
      <w:pPr>
        <w:pBdr>
          <w:top w:val="nil"/>
          <w:left w:val="nil"/>
          <w:bottom w:val="nil"/>
          <w:right w:val="nil"/>
          <w:between w:val="nil"/>
        </w:pBdr>
        <w:jc w:val="both"/>
        <w:rPr>
          <w:rFonts w:ascii="Cambria" w:eastAsia="Cambria" w:hAnsi="Cambria" w:cs="Cambria"/>
          <w:color w:val="000000"/>
          <w:sz w:val="22"/>
          <w:szCs w:val="22"/>
        </w:rPr>
      </w:pPr>
      <w:r w:rsidRPr="00347721">
        <w:rPr>
          <w:rFonts w:ascii="Cambria" w:eastAsia="Cambria" w:hAnsi="Cambria" w:cs="Cambria"/>
          <w:b/>
          <w:bCs/>
          <w:color w:val="000000"/>
          <w:sz w:val="22"/>
          <w:szCs w:val="22"/>
        </w:rPr>
        <w:t>Informazioni:</w:t>
      </w:r>
      <w:r w:rsidRPr="00347721">
        <w:rPr>
          <w:rFonts w:ascii="Cambria" w:eastAsia="Cambria" w:hAnsi="Cambria" w:cs="Cambria"/>
          <w:color w:val="000000"/>
          <w:sz w:val="22"/>
          <w:szCs w:val="22"/>
        </w:rPr>
        <w:t xml:space="preserve"> </w:t>
      </w:r>
      <w:hyperlink r:id="rId11">
        <w:r w:rsidR="007117FD" w:rsidRPr="00347721">
          <w:rPr>
            <w:rFonts w:ascii="Cambria" w:eastAsia="Cambria" w:hAnsi="Cambria" w:cs="Cambria"/>
            <w:color w:val="467886"/>
            <w:sz w:val="22"/>
            <w:szCs w:val="22"/>
            <w:u w:val="single"/>
          </w:rPr>
          <w:t>www.mudec.it</w:t>
        </w:r>
      </w:hyperlink>
    </w:p>
    <w:p w14:paraId="22C59722" w14:textId="77777777" w:rsidR="007117FD" w:rsidRPr="00347721" w:rsidRDefault="007117FD">
      <w:pPr>
        <w:pBdr>
          <w:top w:val="nil"/>
          <w:left w:val="nil"/>
          <w:bottom w:val="nil"/>
          <w:right w:val="nil"/>
          <w:between w:val="nil"/>
        </w:pBdr>
        <w:jc w:val="both"/>
        <w:rPr>
          <w:rFonts w:ascii="Cambria" w:eastAsia="Cambria" w:hAnsi="Cambria" w:cs="Cambria"/>
          <w:color w:val="000000"/>
          <w:sz w:val="22"/>
          <w:szCs w:val="22"/>
        </w:rPr>
      </w:pPr>
    </w:p>
    <w:p w14:paraId="1DA0552B" w14:textId="107CE9B6" w:rsidR="00347721" w:rsidRPr="00C967E0" w:rsidRDefault="00347721" w:rsidP="00347721">
      <w:pPr>
        <w:pBdr>
          <w:top w:val="nil"/>
          <w:left w:val="nil"/>
          <w:bottom w:val="nil"/>
          <w:right w:val="nil"/>
          <w:between w:val="nil"/>
        </w:pBdr>
        <w:rPr>
          <w:rFonts w:ascii="Cambria" w:eastAsia="Cambria" w:hAnsi="Cambria" w:cs="Cambria"/>
          <w:b/>
          <w:bCs/>
          <w:color w:val="000000"/>
          <w:sz w:val="22"/>
          <w:szCs w:val="22"/>
        </w:rPr>
      </w:pPr>
      <w:r w:rsidRPr="00C967E0">
        <w:rPr>
          <w:rFonts w:ascii="Cambria" w:eastAsia="Cambria" w:hAnsi="Cambria" w:cs="Cambria"/>
          <w:b/>
          <w:bCs/>
          <w:color w:val="000000"/>
          <w:sz w:val="22"/>
          <w:szCs w:val="22"/>
        </w:rPr>
        <w:t>Orari</w:t>
      </w:r>
    </w:p>
    <w:p w14:paraId="1AACA5D2" w14:textId="3436F16B" w:rsidR="00347721" w:rsidRPr="00347721" w:rsidRDefault="00347721" w:rsidP="00347721">
      <w:pPr>
        <w:pBdr>
          <w:top w:val="nil"/>
          <w:left w:val="nil"/>
          <w:bottom w:val="nil"/>
          <w:right w:val="nil"/>
          <w:between w:val="nil"/>
        </w:pBdr>
        <w:rPr>
          <w:rFonts w:ascii="Cambria" w:eastAsia="Cambria" w:hAnsi="Cambria" w:cs="Cambria"/>
          <w:color w:val="000000"/>
          <w:sz w:val="22"/>
          <w:szCs w:val="22"/>
        </w:rPr>
      </w:pPr>
      <w:r w:rsidRPr="00C967E0">
        <w:rPr>
          <w:rFonts w:ascii="Cambria" w:eastAsia="Cambria" w:hAnsi="Cambria" w:cs="Cambria"/>
          <w:color w:val="000000"/>
          <w:sz w:val="22"/>
          <w:szCs w:val="22"/>
        </w:rPr>
        <w:t>Lunedì 14.30 – 19.30</w:t>
      </w:r>
      <w:r w:rsidRPr="00C967E0">
        <w:rPr>
          <w:rFonts w:ascii="Cambria" w:eastAsia="Cambria" w:hAnsi="Cambria" w:cs="Cambria"/>
          <w:color w:val="000000"/>
          <w:sz w:val="22"/>
          <w:szCs w:val="22"/>
        </w:rPr>
        <w:br/>
      </w:r>
      <w:proofErr w:type="gramStart"/>
      <w:r w:rsidRPr="00C967E0">
        <w:rPr>
          <w:rFonts w:ascii="Cambria" w:eastAsia="Cambria" w:hAnsi="Cambria" w:cs="Cambria"/>
          <w:color w:val="000000"/>
          <w:sz w:val="22"/>
          <w:szCs w:val="22"/>
        </w:rPr>
        <w:t>Martedì</w:t>
      </w:r>
      <w:proofErr w:type="gramEnd"/>
      <w:r w:rsidRPr="00C967E0">
        <w:rPr>
          <w:rFonts w:ascii="Cambria" w:eastAsia="Cambria" w:hAnsi="Cambria" w:cs="Cambria"/>
          <w:color w:val="000000"/>
          <w:sz w:val="22"/>
          <w:szCs w:val="22"/>
        </w:rPr>
        <w:t xml:space="preserve"> – </w:t>
      </w:r>
      <w:r w:rsidR="00A041C6" w:rsidRPr="00C967E0">
        <w:rPr>
          <w:rFonts w:ascii="Cambria" w:eastAsia="Cambria" w:hAnsi="Cambria" w:cs="Cambria"/>
          <w:color w:val="000000"/>
          <w:sz w:val="22"/>
          <w:szCs w:val="22"/>
        </w:rPr>
        <w:t xml:space="preserve">mercoledì – venerdì </w:t>
      </w:r>
      <w:r w:rsidR="00C967E0" w:rsidRPr="00C967E0">
        <w:rPr>
          <w:rFonts w:ascii="Cambria" w:eastAsia="Cambria" w:hAnsi="Cambria" w:cs="Cambria"/>
          <w:color w:val="000000"/>
          <w:sz w:val="22"/>
          <w:szCs w:val="22"/>
        </w:rPr>
        <w:t>–</w:t>
      </w:r>
      <w:r w:rsidR="00A041C6" w:rsidRPr="00C967E0">
        <w:rPr>
          <w:rFonts w:ascii="Cambria" w:eastAsia="Cambria" w:hAnsi="Cambria" w:cs="Cambria"/>
          <w:color w:val="000000"/>
          <w:sz w:val="22"/>
          <w:szCs w:val="22"/>
        </w:rPr>
        <w:t xml:space="preserve"> </w:t>
      </w:r>
      <w:r w:rsidR="00C967E0" w:rsidRPr="00C967E0">
        <w:rPr>
          <w:rFonts w:ascii="Cambria" w:eastAsia="Cambria" w:hAnsi="Cambria" w:cs="Cambria"/>
          <w:color w:val="000000"/>
          <w:sz w:val="22"/>
          <w:szCs w:val="22"/>
        </w:rPr>
        <w:t xml:space="preserve">sabato - </w:t>
      </w:r>
      <w:r w:rsidRPr="00C967E0">
        <w:rPr>
          <w:rFonts w:ascii="Cambria" w:eastAsia="Cambria" w:hAnsi="Cambria" w:cs="Cambria"/>
          <w:color w:val="000000"/>
          <w:sz w:val="22"/>
          <w:szCs w:val="22"/>
        </w:rPr>
        <w:t>domenica 9.30 – 19.30</w:t>
      </w:r>
      <w:r w:rsidRPr="00C967E0">
        <w:rPr>
          <w:rFonts w:ascii="Cambria" w:eastAsia="Cambria" w:hAnsi="Cambria" w:cs="Cambria"/>
          <w:color w:val="000000"/>
          <w:sz w:val="22"/>
          <w:szCs w:val="22"/>
        </w:rPr>
        <w:br/>
      </w:r>
      <w:proofErr w:type="gramStart"/>
      <w:r w:rsidRPr="00C967E0">
        <w:rPr>
          <w:rFonts w:ascii="Cambria" w:eastAsia="Cambria" w:hAnsi="Cambria" w:cs="Cambria"/>
          <w:color w:val="000000"/>
          <w:sz w:val="22"/>
          <w:szCs w:val="22"/>
        </w:rPr>
        <w:t>Giovedì</w:t>
      </w:r>
      <w:proofErr w:type="gramEnd"/>
      <w:r w:rsidR="00A041C6" w:rsidRPr="00C967E0">
        <w:rPr>
          <w:rFonts w:ascii="Cambria" w:eastAsia="Cambria" w:hAnsi="Cambria" w:cs="Cambria"/>
          <w:color w:val="000000"/>
          <w:sz w:val="22"/>
          <w:szCs w:val="22"/>
        </w:rPr>
        <w:t xml:space="preserve"> </w:t>
      </w:r>
      <w:r w:rsidRPr="00C967E0">
        <w:rPr>
          <w:rFonts w:ascii="Cambria" w:eastAsia="Cambria" w:hAnsi="Cambria" w:cs="Cambria"/>
          <w:color w:val="000000"/>
          <w:sz w:val="22"/>
          <w:szCs w:val="22"/>
        </w:rPr>
        <w:t>9.30 – 22.30</w:t>
      </w:r>
      <w:r w:rsidRPr="00C967E0">
        <w:rPr>
          <w:rFonts w:ascii="Cambria" w:eastAsia="Cambria" w:hAnsi="Cambria" w:cs="Cambria"/>
          <w:color w:val="000000"/>
          <w:sz w:val="22"/>
          <w:szCs w:val="22"/>
        </w:rPr>
        <w:br/>
        <w:t>Ultimo ingresso un’ora prima della chiusura</w:t>
      </w:r>
    </w:p>
    <w:p w14:paraId="3CF1E63D" w14:textId="77777777" w:rsidR="00347721" w:rsidRPr="00347721" w:rsidRDefault="00347721">
      <w:pPr>
        <w:pBdr>
          <w:top w:val="nil"/>
          <w:left w:val="nil"/>
          <w:bottom w:val="nil"/>
          <w:right w:val="nil"/>
          <w:between w:val="nil"/>
        </w:pBdr>
        <w:jc w:val="both"/>
        <w:rPr>
          <w:rFonts w:ascii="Cambria" w:eastAsia="Cambria" w:hAnsi="Cambria" w:cs="Cambria"/>
          <w:color w:val="000000"/>
          <w:sz w:val="22"/>
          <w:szCs w:val="22"/>
        </w:rPr>
      </w:pPr>
    </w:p>
    <w:p w14:paraId="22C59723" w14:textId="77777777" w:rsidR="007117FD" w:rsidRPr="00347721" w:rsidRDefault="00691B8A">
      <w:pPr>
        <w:pBdr>
          <w:top w:val="nil"/>
          <w:left w:val="nil"/>
          <w:bottom w:val="nil"/>
          <w:right w:val="nil"/>
          <w:between w:val="nil"/>
        </w:pBdr>
        <w:jc w:val="both"/>
        <w:rPr>
          <w:rFonts w:ascii="Cambria" w:eastAsia="Cambria" w:hAnsi="Cambria" w:cs="Cambria"/>
          <w:b/>
          <w:bCs/>
          <w:color w:val="000000"/>
          <w:sz w:val="22"/>
          <w:szCs w:val="22"/>
        </w:rPr>
      </w:pPr>
      <w:r w:rsidRPr="00347721">
        <w:rPr>
          <w:rFonts w:ascii="Cambria" w:eastAsia="Cambria" w:hAnsi="Cambria" w:cs="Cambria"/>
          <w:b/>
          <w:bCs/>
          <w:color w:val="000000"/>
          <w:sz w:val="22"/>
          <w:szCs w:val="22"/>
        </w:rPr>
        <w:t>Ingresso libero</w:t>
      </w:r>
    </w:p>
    <w:p w14:paraId="22C59724" w14:textId="77777777" w:rsidR="007117FD" w:rsidRPr="00347721" w:rsidRDefault="007117FD">
      <w:pPr>
        <w:pBdr>
          <w:top w:val="nil"/>
          <w:left w:val="nil"/>
          <w:bottom w:val="nil"/>
          <w:right w:val="nil"/>
          <w:between w:val="nil"/>
        </w:pBdr>
        <w:jc w:val="both"/>
        <w:rPr>
          <w:rFonts w:ascii="Cambria" w:eastAsia="Cambria" w:hAnsi="Cambria" w:cs="Cambria"/>
          <w:color w:val="000000"/>
          <w:sz w:val="22"/>
          <w:szCs w:val="22"/>
        </w:rPr>
      </w:pPr>
    </w:p>
    <w:p w14:paraId="22C59725" w14:textId="77777777" w:rsidR="007117FD" w:rsidRPr="00347721" w:rsidRDefault="00691B8A">
      <w:pPr>
        <w:pBdr>
          <w:top w:val="nil"/>
          <w:left w:val="nil"/>
          <w:bottom w:val="nil"/>
          <w:right w:val="nil"/>
          <w:between w:val="nil"/>
        </w:pBdr>
        <w:spacing w:after="160"/>
        <w:rPr>
          <w:rFonts w:ascii="Cambria" w:eastAsia="Cambria" w:hAnsi="Cambria" w:cs="Cambria"/>
          <w:color w:val="000000"/>
          <w:sz w:val="22"/>
          <w:szCs w:val="22"/>
        </w:rPr>
      </w:pPr>
      <w:r w:rsidRPr="00347721">
        <w:rPr>
          <w:rFonts w:ascii="Cambria" w:eastAsia="Cambria" w:hAnsi="Cambria" w:cs="Cambria"/>
          <w:b/>
          <w:bCs/>
          <w:color w:val="000000"/>
          <w:sz w:val="22"/>
          <w:szCs w:val="22"/>
        </w:rPr>
        <w:t>Catalogo:</w:t>
      </w:r>
      <w:r w:rsidRPr="00347721">
        <w:rPr>
          <w:rFonts w:ascii="Cambria" w:eastAsia="Cambria" w:hAnsi="Cambria" w:cs="Cambria"/>
          <w:color w:val="000000"/>
          <w:sz w:val="22"/>
          <w:szCs w:val="22"/>
        </w:rPr>
        <w:t xml:space="preserve"> Edizioni Gribaudo</w:t>
      </w:r>
    </w:p>
    <w:p w14:paraId="22C59726" w14:textId="77777777" w:rsidR="007117FD" w:rsidRPr="00347721" w:rsidRDefault="007117FD">
      <w:pPr>
        <w:pBdr>
          <w:top w:val="nil"/>
          <w:left w:val="nil"/>
          <w:bottom w:val="nil"/>
          <w:right w:val="nil"/>
          <w:between w:val="nil"/>
        </w:pBdr>
        <w:spacing w:after="160"/>
        <w:rPr>
          <w:rFonts w:ascii="Cambria" w:eastAsia="Cambria" w:hAnsi="Cambria" w:cs="Cambria"/>
          <w:color w:val="000000"/>
          <w:sz w:val="22"/>
          <w:szCs w:val="22"/>
        </w:rPr>
      </w:pPr>
    </w:p>
    <w:p w14:paraId="22C59727" w14:textId="77777777" w:rsidR="007117FD" w:rsidRPr="00C162DC" w:rsidRDefault="00691B8A">
      <w:pPr>
        <w:pBdr>
          <w:top w:val="nil"/>
          <w:left w:val="nil"/>
          <w:bottom w:val="nil"/>
          <w:right w:val="nil"/>
          <w:between w:val="nil"/>
        </w:pBdr>
        <w:rPr>
          <w:rFonts w:ascii="Cambria" w:eastAsia="Cambria" w:hAnsi="Cambria" w:cs="Cambria"/>
          <w:b/>
          <w:bCs/>
          <w:color w:val="000000"/>
          <w:sz w:val="22"/>
          <w:szCs w:val="22"/>
        </w:rPr>
      </w:pPr>
      <w:r w:rsidRPr="00C162DC">
        <w:rPr>
          <w:rFonts w:ascii="Cambria" w:eastAsia="Cambria" w:hAnsi="Cambria" w:cs="Cambria"/>
          <w:b/>
          <w:bCs/>
          <w:color w:val="000000"/>
          <w:sz w:val="22"/>
          <w:szCs w:val="22"/>
        </w:rPr>
        <w:t xml:space="preserve">Ufficio stampa mostra Trentino </w:t>
      </w:r>
      <w:proofErr w:type="spellStart"/>
      <w:r w:rsidRPr="00C162DC">
        <w:rPr>
          <w:rFonts w:ascii="Cambria" w:eastAsia="Cambria" w:hAnsi="Cambria" w:cs="Cambria"/>
          <w:b/>
          <w:bCs/>
          <w:color w:val="000000"/>
          <w:sz w:val="22"/>
          <w:szCs w:val="22"/>
        </w:rPr>
        <w:t>Unexpected</w:t>
      </w:r>
      <w:proofErr w:type="spellEnd"/>
    </w:p>
    <w:p w14:paraId="22C59728" w14:textId="77777777" w:rsidR="007117FD" w:rsidRPr="00C162DC" w:rsidRDefault="00691B8A">
      <w:pPr>
        <w:pBdr>
          <w:top w:val="nil"/>
          <w:left w:val="nil"/>
          <w:bottom w:val="nil"/>
          <w:right w:val="nil"/>
          <w:between w:val="nil"/>
        </w:pBdr>
        <w:rPr>
          <w:rFonts w:ascii="Cambria" w:eastAsia="Cambria" w:hAnsi="Cambria" w:cs="Cambria"/>
          <w:color w:val="000000"/>
          <w:sz w:val="22"/>
          <w:szCs w:val="22"/>
        </w:rPr>
      </w:pPr>
      <w:r w:rsidRPr="00C162DC">
        <w:rPr>
          <w:rFonts w:ascii="Cambria" w:eastAsia="Cambria" w:hAnsi="Cambria" w:cs="Cambria"/>
          <w:color w:val="000000"/>
          <w:sz w:val="22"/>
          <w:szCs w:val="22"/>
        </w:rPr>
        <w:t>Anna Defrancesco comunicazione</w:t>
      </w:r>
      <w:r w:rsidRPr="00C162DC">
        <w:rPr>
          <w:rFonts w:ascii="Cambria" w:eastAsia="Cambria" w:hAnsi="Cambria" w:cs="Cambria"/>
          <w:color w:val="000000"/>
          <w:sz w:val="22"/>
          <w:szCs w:val="22"/>
        </w:rPr>
        <w:br/>
      </w:r>
      <w:hyperlink r:id="rId12">
        <w:r w:rsidR="007117FD" w:rsidRPr="00C162DC">
          <w:rPr>
            <w:rFonts w:ascii="Cambria" w:eastAsia="Cambria" w:hAnsi="Cambria" w:cs="Cambria"/>
            <w:color w:val="467886"/>
            <w:sz w:val="22"/>
            <w:szCs w:val="22"/>
            <w:u w:val="single"/>
          </w:rPr>
          <w:t>annadefrancesco.com</w:t>
        </w:r>
      </w:hyperlink>
      <w:r w:rsidRPr="00C162DC">
        <w:rPr>
          <w:rFonts w:ascii="Cambria" w:eastAsia="Cambria" w:hAnsi="Cambria" w:cs="Cambria"/>
          <w:color w:val="467886"/>
          <w:sz w:val="22"/>
          <w:szCs w:val="22"/>
          <w:u w:val="single"/>
        </w:rPr>
        <w:br/>
      </w:r>
      <w:hyperlink r:id="rId13">
        <w:r w:rsidR="007117FD" w:rsidRPr="00C162DC">
          <w:rPr>
            <w:rFonts w:ascii="Cambria" w:eastAsia="Cambria" w:hAnsi="Cambria" w:cs="Cambria"/>
            <w:color w:val="467886"/>
            <w:sz w:val="22"/>
            <w:szCs w:val="22"/>
            <w:u w:val="single"/>
          </w:rPr>
          <w:t>press@annadefrancesco.com</w:t>
        </w:r>
      </w:hyperlink>
      <w:r w:rsidRPr="00C162DC">
        <w:rPr>
          <w:rFonts w:ascii="Cambria" w:eastAsia="Cambria" w:hAnsi="Cambria" w:cs="Cambria"/>
          <w:color w:val="000000"/>
          <w:sz w:val="22"/>
          <w:szCs w:val="22"/>
        </w:rPr>
        <w:t xml:space="preserve"> | M +39 352 0080279</w:t>
      </w:r>
    </w:p>
    <w:p w14:paraId="22C59729" w14:textId="77777777" w:rsidR="007117FD" w:rsidRPr="00C162DC" w:rsidRDefault="00691B8A">
      <w:pPr>
        <w:pBdr>
          <w:top w:val="nil"/>
          <w:left w:val="nil"/>
          <w:bottom w:val="nil"/>
          <w:right w:val="nil"/>
          <w:between w:val="nil"/>
        </w:pBdr>
        <w:rPr>
          <w:rFonts w:ascii="Cambria" w:eastAsia="Cambria" w:hAnsi="Cambria" w:cs="Cambria"/>
          <w:color w:val="000000"/>
          <w:sz w:val="22"/>
          <w:szCs w:val="22"/>
        </w:rPr>
      </w:pPr>
      <w:r w:rsidRPr="00C162DC">
        <w:rPr>
          <w:rFonts w:ascii="Cambria" w:eastAsia="Cambria" w:hAnsi="Cambria" w:cs="Cambria"/>
          <w:color w:val="000000"/>
          <w:sz w:val="22"/>
          <w:szCs w:val="22"/>
        </w:rPr>
        <w:t>Anna Defrancesco</w:t>
      </w:r>
      <w:r w:rsidRPr="00C162DC">
        <w:rPr>
          <w:rFonts w:ascii="Cambria" w:eastAsia="Cambria" w:hAnsi="Cambria" w:cs="Cambria"/>
          <w:color w:val="467886"/>
          <w:sz w:val="22"/>
          <w:szCs w:val="22"/>
        </w:rPr>
        <w:t xml:space="preserve"> </w:t>
      </w:r>
      <w:hyperlink r:id="rId14">
        <w:r w:rsidR="007117FD" w:rsidRPr="00C162DC">
          <w:rPr>
            <w:rFonts w:ascii="Cambria" w:eastAsia="Cambria" w:hAnsi="Cambria" w:cs="Cambria"/>
            <w:color w:val="467886"/>
            <w:sz w:val="22"/>
            <w:szCs w:val="22"/>
            <w:u w:val="single"/>
          </w:rPr>
          <w:t>ad@annadefrancesco.com</w:t>
        </w:r>
      </w:hyperlink>
      <w:r w:rsidRPr="00C162DC">
        <w:rPr>
          <w:rFonts w:ascii="Cambria" w:eastAsia="Cambria" w:hAnsi="Cambria" w:cs="Cambria"/>
          <w:color w:val="000000"/>
          <w:sz w:val="22"/>
          <w:szCs w:val="22"/>
        </w:rPr>
        <w:t xml:space="preserve"> | M +39 349 6107625</w:t>
      </w:r>
      <w:r w:rsidRPr="00C162DC">
        <w:rPr>
          <w:rFonts w:ascii="Cambria" w:eastAsia="Cambria" w:hAnsi="Cambria" w:cs="Cambria"/>
          <w:color w:val="000000"/>
          <w:sz w:val="22"/>
          <w:szCs w:val="22"/>
        </w:rPr>
        <w:br/>
        <w:t xml:space="preserve">Chiara </w:t>
      </w:r>
      <w:proofErr w:type="spellStart"/>
      <w:r w:rsidRPr="00C162DC">
        <w:rPr>
          <w:rFonts w:ascii="Cambria" w:eastAsia="Cambria" w:hAnsi="Cambria" w:cs="Cambria"/>
          <w:color w:val="000000"/>
          <w:sz w:val="22"/>
          <w:szCs w:val="22"/>
        </w:rPr>
        <w:t>Tavasci</w:t>
      </w:r>
      <w:proofErr w:type="spellEnd"/>
      <w:r w:rsidRPr="00C162DC">
        <w:rPr>
          <w:rFonts w:ascii="Cambria" w:eastAsia="Cambria" w:hAnsi="Cambria" w:cs="Cambria"/>
          <w:color w:val="467886"/>
          <w:sz w:val="22"/>
          <w:szCs w:val="22"/>
        </w:rPr>
        <w:t xml:space="preserve"> </w:t>
      </w:r>
      <w:hyperlink r:id="rId15">
        <w:r w:rsidR="007117FD" w:rsidRPr="00C162DC">
          <w:rPr>
            <w:rFonts w:ascii="Cambria" w:eastAsia="Cambria" w:hAnsi="Cambria" w:cs="Cambria"/>
            <w:color w:val="467886"/>
            <w:sz w:val="22"/>
            <w:szCs w:val="22"/>
            <w:u w:val="single"/>
          </w:rPr>
          <w:t>chiara@annadefrancesco.com</w:t>
        </w:r>
      </w:hyperlink>
      <w:r w:rsidRPr="00C162DC">
        <w:rPr>
          <w:rFonts w:ascii="Cambria" w:eastAsia="Cambria" w:hAnsi="Cambria" w:cs="Cambria"/>
          <w:color w:val="000000"/>
          <w:sz w:val="22"/>
          <w:szCs w:val="22"/>
        </w:rPr>
        <w:t xml:space="preserve"> | M +39 375 9154942</w:t>
      </w:r>
    </w:p>
    <w:p w14:paraId="4BCCC3D4" w14:textId="26D93FBC" w:rsidR="006E5F50" w:rsidRPr="00C162DC" w:rsidRDefault="006E5F50" w:rsidP="006E5F50">
      <w:pPr>
        <w:pBdr>
          <w:top w:val="nil"/>
          <w:left w:val="nil"/>
          <w:bottom w:val="nil"/>
          <w:right w:val="nil"/>
          <w:between w:val="nil"/>
        </w:pBdr>
        <w:spacing w:after="160"/>
        <w:rPr>
          <w:rFonts w:ascii="Cambria" w:eastAsia="Cambria" w:hAnsi="Cambria" w:cs="Cambria"/>
          <w:color w:val="000000"/>
          <w:sz w:val="22"/>
          <w:szCs w:val="22"/>
        </w:rPr>
      </w:pPr>
    </w:p>
    <w:p w14:paraId="5F4C5906" w14:textId="3667308E" w:rsidR="00783F49" w:rsidRPr="00C162DC" w:rsidRDefault="006E5F50" w:rsidP="006E5F50">
      <w:pPr>
        <w:rPr>
          <w:rFonts w:ascii="Cambria" w:hAnsi="Cambria"/>
          <w:color w:val="000000"/>
          <w:sz w:val="22"/>
          <w:szCs w:val="22"/>
        </w:rPr>
      </w:pPr>
      <w:r w:rsidRPr="00C162DC">
        <w:rPr>
          <w:rFonts w:ascii="Cambria" w:hAnsi="Cambria"/>
          <w:b/>
          <w:bCs/>
          <w:color w:val="000000"/>
          <w:sz w:val="22"/>
          <w:szCs w:val="22"/>
        </w:rPr>
        <w:t>Ufficio stampa Pr Media Italia, Trentino Marketing</w:t>
      </w:r>
      <w:r w:rsidRPr="00C162DC">
        <w:rPr>
          <w:rFonts w:ascii="Cambria" w:hAnsi="Cambria"/>
          <w:color w:val="000000"/>
          <w:sz w:val="22"/>
          <w:szCs w:val="22"/>
        </w:rPr>
        <w:t> </w:t>
      </w:r>
      <w:r w:rsidRPr="00C162DC">
        <w:rPr>
          <w:rFonts w:ascii="Cambria" w:hAnsi="Cambria"/>
          <w:color w:val="000000"/>
          <w:sz w:val="22"/>
          <w:szCs w:val="22"/>
        </w:rPr>
        <w:br/>
        <w:t>Stefano Riggio</w:t>
      </w:r>
      <w:r w:rsidRPr="00C162DC">
        <w:rPr>
          <w:rStyle w:val="apple-converted-space"/>
          <w:rFonts w:ascii="Cambria" w:hAnsi="Cambria"/>
          <w:color w:val="000000"/>
          <w:sz w:val="22"/>
          <w:szCs w:val="22"/>
        </w:rPr>
        <w:t> </w:t>
      </w:r>
      <w:hyperlink r:id="rId16" w:tgtFrame="_blank" w:tooltip="mailto:stefano.riggio@trentinomarketing.org" w:history="1">
        <w:r w:rsidRPr="00C162DC">
          <w:rPr>
            <w:rStyle w:val="Collegamentoipertestuale"/>
            <w:rFonts w:ascii="Cambria" w:hAnsi="Cambria"/>
            <w:color w:val="467886"/>
            <w:sz w:val="22"/>
            <w:szCs w:val="22"/>
          </w:rPr>
          <w:t>stefano.riggio@trentinomarketing.org</w:t>
        </w:r>
      </w:hyperlink>
      <w:r w:rsidRPr="00C162DC">
        <w:rPr>
          <w:rStyle w:val="apple-converted-space"/>
          <w:rFonts w:ascii="Cambria" w:hAnsi="Cambria"/>
          <w:color w:val="000000"/>
          <w:sz w:val="22"/>
          <w:szCs w:val="22"/>
        </w:rPr>
        <w:t> </w:t>
      </w:r>
      <w:r w:rsidRPr="00C162DC">
        <w:rPr>
          <w:rFonts w:ascii="Cambria" w:hAnsi="Cambria"/>
          <w:color w:val="000000"/>
          <w:sz w:val="22"/>
          <w:szCs w:val="22"/>
        </w:rPr>
        <w:t>| M</w:t>
      </w:r>
      <w:r w:rsidRPr="00C162DC">
        <w:rPr>
          <w:rStyle w:val="apple-converted-space"/>
          <w:rFonts w:ascii="Cambria" w:hAnsi="Cambria"/>
          <w:color w:val="000000"/>
          <w:sz w:val="22"/>
          <w:szCs w:val="22"/>
        </w:rPr>
        <w:t> </w:t>
      </w:r>
      <w:hyperlink r:id="rId17" w:history="1">
        <w:r w:rsidRPr="00C162DC">
          <w:rPr>
            <w:rFonts w:ascii="Cambria" w:eastAsia="Cambria" w:hAnsi="Cambria" w:cs="Cambria"/>
            <w:color w:val="000000"/>
            <w:sz w:val="22"/>
            <w:szCs w:val="22"/>
          </w:rPr>
          <w:t>+ 39 338 7269525</w:t>
        </w:r>
      </w:hyperlink>
      <w:r w:rsidRPr="00C162DC">
        <w:rPr>
          <w:rFonts w:ascii="Cambria" w:hAnsi="Cambria"/>
          <w:color w:val="000000"/>
          <w:sz w:val="22"/>
          <w:szCs w:val="22"/>
        </w:rPr>
        <w:t> </w:t>
      </w:r>
    </w:p>
    <w:p w14:paraId="68B6CFE3" w14:textId="2417E37D" w:rsidR="00783F49" w:rsidRPr="00C162DC" w:rsidRDefault="00783F49" w:rsidP="006E5F50">
      <w:pPr>
        <w:rPr>
          <w:rStyle w:val="Collegamentoipertestuale"/>
          <w:rFonts w:ascii="Cambria" w:hAnsi="Cambria"/>
          <w:color w:val="467886"/>
          <w:sz w:val="22"/>
          <w:szCs w:val="22"/>
        </w:rPr>
      </w:pPr>
      <w:hyperlink r:id="rId18" w:history="1">
        <w:r w:rsidRPr="00C162DC">
          <w:rPr>
            <w:rStyle w:val="Collegamentoipertestuale"/>
            <w:rFonts w:ascii="Cambria" w:hAnsi="Cambria"/>
            <w:color w:val="467886"/>
            <w:sz w:val="22"/>
            <w:szCs w:val="22"/>
          </w:rPr>
          <w:t>press@trentinomarketing.org</w:t>
        </w:r>
      </w:hyperlink>
    </w:p>
    <w:p w14:paraId="22C5972D" w14:textId="5493F0E4" w:rsidR="007117FD" w:rsidRPr="00C162DC" w:rsidRDefault="006E5F50">
      <w:pPr>
        <w:rPr>
          <w:rFonts w:ascii="Cambria" w:hAnsi="Cambria"/>
          <w:color w:val="000000"/>
          <w:sz w:val="22"/>
          <w:szCs w:val="22"/>
        </w:rPr>
      </w:pPr>
      <w:r w:rsidRPr="00C162DC">
        <w:rPr>
          <w:rFonts w:ascii="Cambria" w:hAnsi="Cambria"/>
          <w:color w:val="000000"/>
          <w:sz w:val="22"/>
          <w:szCs w:val="22"/>
        </w:rPr>
        <w:br/>
      </w:r>
    </w:p>
    <w:p w14:paraId="1470F04D" w14:textId="563B3D4C" w:rsidR="00AB3B50" w:rsidRPr="00C162DC" w:rsidRDefault="00691B8A">
      <w:pPr>
        <w:pBdr>
          <w:top w:val="nil"/>
          <w:left w:val="nil"/>
          <w:bottom w:val="nil"/>
          <w:right w:val="nil"/>
          <w:between w:val="nil"/>
        </w:pBdr>
        <w:spacing w:after="160"/>
        <w:rPr>
          <w:rFonts w:ascii="Cambria" w:hAnsi="Cambria"/>
          <w:sz w:val="22"/>
          <w:szCs w:val="22"/>
        </w:rPr>
      </w:pPr>
      <w:r w:rsidRPr="00C162DC">
        <w:rPr>
          <w:rFonts w:ascii="Cambria" w:eastAsia="Cambria" w:hAnsi="Cambria" w:cs="Cambria"/>
          <w:b/>
          <w:bCs/>
          <w:color w:val="000000"/>
          <w:sz w:val="22"/>
          <w:szCs w:val="22"/>
        </w:rPr>
        <w:t>Ufficio stampa 24 ORE Cultura - Gruppo 24ORE</w:t>
      </w:r>
      <w:r w:rsidRPr="00C162DC">
        <w:rPr>
          <w:rFonts w:ascii="Cambria" w:eastAsia="Cambria" w:hAnsi="Cambria" w:cs="Cambria"/>
          <w:color w:val="000000"/>
          <w:sz w:val="22"/>
          <w:szCs w:val="22"/>
        </w:rPr>
        <w:br/>
        <w:t xml:space="preserve">Elettra Occhini </w:t>
      </w:r>
      <w:hyperlink r:id="rId19">
        <w:r w:rsidR="00A61CD8" w:rsidRPr="00C162DC">
          <w:rPr>
            <w:rFonts w:ascii="Cambria" w:eastAsia="Cambria" w:hAnsi="Cambria" w:cs="Cambria"/>
            <w:color w:val="467886"/>
            <w:sz w:val="22"/>
            <w:szCs w:val="22"/>
            <w:u w:val="single"/>
          </w:rPr>
          <w:t>elettra.occhini@ilsole24ore.com</w:t>
        </w:r>
      </w:hyperlink>
      <w:r w:rsidR="00A61CD8" w:rsidRPr="00A61CD8">
        <w:rPr>
          <w:rFonts w:ascii="Cambria" w:eastAsia="Cambria" w:hAnsi="Cambria" w:cs="Cambria"/>
          <w:color w:val="000000" w:themeColor="text1"/>
          <w:sz w:val="22"/>
          <w:szCs w:val="22"/>
        </w:rPr>
        <w:t xml:space="preserve"> | </w:t>
      </w:r>
      <w:r w:rsidRPr="00A61CD8">
        <w:rPr>
          <w:rFonts w:ascii="Cambria" w:eastAsia="Cambria" w:hAnsi="Cambria" w:cs="Cambria"/>
          <w:color w:val="000000"/>
          <w:sz w:val="22"/>
          <w:szCs w:val="22"/>
        </w:rPr>
        <w:t>M</w:t>
      </w:r>
      <w:r w:rsidRPr="00C162DC">
        <w:rPr>
          <w:rFonts w:ascii="Cambria" w:eastAsia="Cambria" w:hAnsi="Cambria" w:cs="Cambria"/>
          <w:color w:val="000000"/>
          <w:sz w:val="22"/>
          <w:szCs w:val="22"/>
        </w:rPr>
        <w:t xml:space="preserve"> +39 366 6462519</w:t>
      </w:r>
      <w:r w:rsidRPr="00C162DC">
        <w:rPr>
          <w:rFonts w:ascii="Cambria" w:eastAsia="Cambria" w:hAnsi="Cambria" w:cs="Cambria"/>
          <w:color w:val="000000"/>
          <w:sz w:val="22"/>
          <w:szCs w:val="22"/>
        </w:rPr>
        <w:br/>
      </w:r>
    </w:p>
    <w:p w14:paraId="421A85E3" w14:textId="77777777" w:rsidR="006E5F50" w:rsidRDefault="006E5F50" w:rsidP="006E5F50"/>
    <w:p w14:paraId="75E8928F" w14:textId="77777777" w:rsidR="006E5F50" w:rsidRPr="00347721" w:rsidRDefault="006E5F50">
      <w:pPr>
        <w:pBdr>
          <w:top w:val="nil"/>
          <w:left w:val="nil"/>
          <w:bottom w:val="nil"/>
          <w:right w:val="nil"/>
          <w:between w:val="nil"/>
        </w:pBdr>
        <w:spacing w:after="160"/>
        <w:rPr>
          <w:rFonts w:ascii="Cambria" w:eastAsia="Cambria" w:hAnsi="Cambria" w:cs="Cambria"/>
          <w:color w:val="000000"/>
          <w:sz w:val="22"/>
          <w:szCs w:val="22"/>
        </w:rPr>
      </w:pPr>
    </w:p>
    <w:sectPr w:rsidR="006E5F50" w:rsidRPr="00347721" w:rsidSect="007B44F5">
      <w:headerReference w:type="default" r:id="rId20"/>
      <w:footerReference w:type="even" r:id="rId21"/>
      <w:footerReference w:type="default" r:id="rId22"/>
      <w:headerReference w:type="first" r:id="rId23"/>
      <w:footerReference w:type="first" r:id="rId24"/>
      <w:pgSz w:w="12240" w:h="15840"/>
      <w:pgMar w:top="1361" w:right="1134" w:bottom="1134" w:left="1134" w:header="567" w:footer="624" w:gutter="0"/>
      <w:pgNumType w:start="1"/>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52A09DC" w14:textId="77777777" w:rsidR="00EF2E61" w:rsidRDefault="00EF2E61">
      <w:r>
        <w:separator/>
      </w:r>
    </w:p>
  </w:endnote>
  <w:endnote w:type="continuationSeparator" w:id="0">
    <w:p w14:paraId="560AC20B" w14:textId="77777777" w:rsidR="00EF2E61" w:rsidRDefault="00EF2E6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embedRegular r:id="rId1" w:fontKey="{46E9F282-6E7B-574B-AED2-0432DD07E606}"/>
    <w:embedBold r:id="rId2" w:fontKey="{86AB46B9-92A1-A04E-90F3-54F77128BC30}"/>
  </w:font>
  <w:font w:name="Helvetica Neue">
    <w:panose1 w:val="02000503000000020004"/>
    <w:charset w:val="00"/>
    <w:family w:val="auto"/>
    <w:pitch w:val="variable"/>
    <w:sig w:usb0="E50002FF" w:usb1="500079DB" w:usb2="00000010" w:usb3="00000000" w:csb0="00000001"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2FF" w:usb1="400004FF" w:usb2="00000000" w:usb3="00000000" w:csb0="0000019F" w:csb1="00000000"/>
    <w:embedRegular r:id="rId4" w:fontKey="{3ADCE037-FC34-6946-8403-0B9DDD572C70}"/>
    <w:embedBold r:id="rId5" w:fontKey="{A562318C-F1A7-6F44-9839-D434899DAA23}"/>
    <w:embedItalic r:id="rId6" w:fontKey="{474FCBD9-6817-8A40-9BDB-AA06AD09C3EA}"/>
    <w:embedBoldItalic r:id="rId7" w:fontKey="{144F107D-9EF2-D14C-9A54-0F3AC3F3BE26}"/>
  </w:font>
  <w:font w:name="Georgia">
    <w:panose1 w:val="02040502050405020303"/>
    <w:charset w:val="00"/>
    <w:family w:val="roman"/>
    <w:pitch w:val="variable"/>
    <w:sig w:usb0="00000287" w:usb1="00000000" w:usb2="00000000" w:usb3="00000000" w:csb0="0000009F" w:csb1="00000000"/>
    <w:embedItalic r:id="rId8" w:fontKey="{96F199A0-0895-C04B-839D-35880055340E}"/>
  </w:font>
  <w:font w:name="Calibri">
    <w:panose1 w:val="020F0502020204030204"/>
    <w:charset w:val="00"/>
    <w:family w:val="swiss"/>
    <w:pitch w:val="variable"/>
    <w:sig w:usb0="E0002AFF" w:usb1="C000247B" w:usb2="00000009" w:usb3="00000000" w:csb0="000001FF" w:csb1="00000000"/>
    <w:embedBold r:id="rId9" w:fontKey="{CE3F4617-372B-0E4C-BA87-B3761BAA4635}"/>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C59731" w14:textId="77777777" w:rsidR="007117FD" w:rsidRDefault="007117FD">
    <w:pPr>
      <w:pBdr>
        <w:top w:val="nil"/>
        <w:left w:val="nil"/>
        <w:bottom w:val="nil"/>
        <w:right w:val="nil"/>
        <w:between w:val="nil"/>
      </w:pBdr>
      <w:tabs>
        <w:tab w:val="center" w:pos="4819"/>
        <w:tab w:val="right" w:pos="9638"/>
      </w:tabs>
      <w:rPr>
        <w:color w:val="000000"/>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C59732" w14:textId="77777777" w:rsidR="007117FD" w:rsidRDefault="00691B8A">
    <w:pPr>
      <w:pBdr>
        <w:top w:val="nil"/>
        <w:left w:val="nil"/>
        <w:bottom w:val="nil"/>
        <w:right w:val="nil"/>
        <w:between w:val="nil"/>
      </w:pBdr>
      <w:tabs>
        <w:tab w:val="right" w:pos="9020"/>
      </w:tabs>
      <w:rPr>
        <w:rFonts w:ascii="Helvetica Neue" w:eastAsia="Helvetica Neue" w:hAnsi="Helvetica Neue" w:cs="Helvetica Neue"/>
        <w:color w:val="000000"/>
      </w:rPr>
    </w:pPr>
    <w:r>
      <w:rPr>
        <w:rFonts w:ascii="Helvetica Neue" w:eastAsia="Helvetica Neue" w:hAnsi="Helvetica Neue" w:cs="Helvetica Neue"/>
        <w:noProof/>
        <w:color w:val="000000"/>
      </w:rPr>
      <w:drawing>
        <wp:inline distT="0" distB="0" distL="0" distR="0" wp14:anchorId="22C59735" wp14:editId="22C59736">
          <wp:extent cx="6357753" cy="531725"/>
          <wp:effectExtent l="0" t="0" r="0" b="0"/>
          <wp:docPr id="2089971693" name="image2.png"/>
          <wp:cNvGraphicFramePr/>
          <a:graphic xmlns:a="http://schemas.openxmlformats.org/drawingml/2006/main">
            <a:graphicData uri="http://schemas.openxmlformats.org/drawingml/2006/picture">
              <pic:pic xmlns:pic="http://schemas.openxmlformats.org/drawingml/2006/picture">
                <pic:nvPicPr>
                  <pic:cNvPr id="0" name="image2.png"/>
                  <pic:cNvPicPr preferRelativeResize="0"/>
                </pic:nvPicPr>
                <pic:blipFill>
                  <a:blip r:embed="rId1"/>
                  <a:srcRect/>
                  <a:stretch>
                    <a:fillRect/>
                  </a:stretch>
                </pic:blipFill>
                <pic:spPr>
                  <a:xfrm>
                    <a:off x="0" y="0"/>
                    <a:ext cx="6357753" cy="531725"/>
                  </a:xfrm>
                  <a:prstGeom prst="rect">
                    <a:avLst/>
                  </a:prstGeom>
                  <a:ln/>
                </pic:spPr>
              </pic:pic>
            </a:graphicData>
          </a:graphic>
        </wp:inline>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C59734" w14:textId="77777777" w:rsidR="007117FD" w:rsidRDefault="00691B8A">
    <w:pPr>
      <w:pBdr>
        <w:top w:val="nil"/>
        <w:left w:val="nil"/>
        <w:bottom w:val="nil"/>
        <w:right w:val="nil"/>
        <w:between w:val="nil"/>
      </w:pBdr>
      <w:tabs>
        <w:tab w:val="right" w:pos="9020"/>
      </w:tabs>
      <w:rPr>
        <w:rFonts w:ascii="Helvetica Neue" w:eastAsia="Helvetica Neue" w:hAnsi="Helvetica Neue" w:cs="Helvetica Neue"/>
        <w:color w:val="000000"/>
      </w:rPr>
    </w:pPr>
    <w:r>
      <w:rPr>
        <w:rFonts w:ascii="Helvetica Neue" w:eastAsia="Helvetica Neue" w:hAnsi="Helvetica Neue" w:cs="Helvetica Neue"/>
        <w:noProof/>
        <w:color w:val="000000"/>
      </w:rPr>
      <w:drawing>
        <wp:inline distT="0" distB="0" distL="0" distR="0" wp14:anchorId="22C59739" wp14:editId="22C5973A">
          <wp:extent cx="6357753" cy="531725"/>
          <wp:effectExtent l="0" t="0" r="0" b="0"/>
          <wp:docPr id="2089971692" name="image2.png"/>
          <wp:cNvGraphicFramePr/>
          <a:graphic xmlns:a="http://schemas.openxmlformats.org/drawingml/2006/main">
            <a:graphicData uri="http://schemas.openxmlformats.org/drawingml/2006/picture">
              <pic:pic xmlns:pic="http://schemas.openxmlformats.org/drawingml/2006/picture">
                <pic:nvPicPr>
                  <pic:cNvPr id="0" name="image2.png"/>
                  <pic:cNvPicPr preferRelativeResize="0"/>
                </pic:nvPicPr>
                <pic:blipFill>
                  <a:blip r:embed="rId1"/>
                  <a:srcRect/>
                  <a:stretch>
                    <a:fillRect/>
                  </a:stretch>
                </pic:blipFill>
                <pic:spPr>
                  <a:xfrm>
                    <a:off x="0" y="0"/>
                    <a:ext cx="6357753" cy="531725"/>
                  </a:xfrm>
                  <a:prstGeom prst="rect">
                    <a:avLst/>
                  </a:prstGeom>
                  <a:ln/>
                </pic:spPr>
              </pic:pic>
            </a:graphicData>
          </a:graphic>
        </wp:inline>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92F4427" w14:textId="77777777" w:rsidR="00EF2E61" w:rsidRDefault="00EF2E61">
      <w:r>
        <w:separator/>
      </w:r>
    </w:p>
  </w:footnote>
  <w:footnote w:type="continuationSeparator" w:id="0">
    <w:p w14:paraId="0BF0AACB" w14:textId="77777777" w:rsidR="00EF2E61" w:rsidRDefault="00EF2E61">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C59730" w14:textId="77777777" w:rsidR="007117FD" w:rsidRDefault="007117FD">
    <w:pPr>
      <w:pBdr>
        <w:top w:val="nil"/>
        <w:left w:val="nil"/>
        <w:bottom w:val="nil"/>
        <w:right w:val="nil"/>
        <w:between w:val="nil"/>
      </w:pBdr>
      <w:tabs>
        <w:tab w:val="right" w:pos="9020"/>
      </w:tabs>
      <w:rPr>
        <w:rFonts w:ascii="Helvetica Neue" w:eastAsia="Helvetica Neue" w:hAnsi="Helvetica Neue" w:cs="Helvetica Neue"/>
        <w:color w:val="00000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C59733" w14:textId="77777777" w:rsidR="007117FD" w:rsidRDefault="00691B8A">
    <w:pPr>
      <w:pBdr>
        <w:top w:val="nil"/>
        <w:left w:val="nil"/>
        <w:bottom w:val="nil"/>
        <w:right w:val="nil"/>
        <w:between w:val="nil"/>
      </w:pBdr>
      <w:tabs>
        <w:tab w:val="right" w:pos="9020"/>
      </w:tabs>
      <w:rPr>
        <w:rFonts w:ascii="Helvetica Neue" w:eastAsia="Helvetica Neue" w:hAnsi="Helvetica Neue" w:cs="Helvetica Neue"/>
        <w:color w:val="000000"/>
      </w:rPr>
    </w:pPr>
    <w:r>
      <w:rPr>
        <w:rFonts w:ascii="Helvetica Neue" w:eastAsia="Helvetica Neue" w:hAnsi="Helvetica Neue" w:cs="Helvetica Neue"/>
        <w:color w:val="000000"/>
      </w:rPr>
      <w:t xml:space="preserve">   </w:t>
    </w:r>
    <w:r>
      <w:rPr>
        <w:rFonts w:ascii="Helvetica Neue" w:eastAsia="Helvetica Neue" w:hAnsi="Helvetica Neue" w:cs="Helvetica Neue"/>
        <w:noProof/>
        <w:color w:val="000000"/>
      </w:rPr>
      <w:drawing>
        <wp:inline distT="0" distB="0" distL="0" distR="0" wp14:anchorId="22C59737" wp14:editId="22C59738">
          <wp:extent cx="6049325" cy="2692836"/>
          <wp:effectExtent l="0" t="0" r="0" b="0"/>
          <wp:docPr id="2089971691" name="image1.png"/>
          <wp:cNvGraphicFramePr/>
          <a:graphic xmlns:a="http://schemas.openxmlformats.org/drawingml/2006/main">
            <a:graphicData uri="http://schemas.openxmlformats.org/drawingml/2006/picture">
              <pic:pic xmlns:pic="http://schemas.openxmlformats.org/drawingml/2006/picture">
                <pic:nvPicPr>
                  <pic:cNvPr id="0" name="image1.png"/>
                  <pic:cNvPicPr preferRelativeResize="0"/>
                </pic:nvPicPr>
                <pic:blipFill>
                  <a:blip r:embed="rId1"/>
                  <a:srcRect/>
                  <a:stretch>
                    <a:fillRect/>
                  </a:stretch>
                </pic:blipFill>
                <pic:spPr>
                  <a:xfrm>
                    <a:off x="0" y="0"/>
                    <a:ext cx="6049325" cy="2692836"/>
                  </a:xfrm>
                  <a:prstGeom prst="rect">
                    <a:avLst/>
                  </a:prstGeom>
                  <a:ln/>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1383F8F"/>
    <w:multiLevelType w:val="multilevel"/>
    <w:tmpl w:val="1C682ECE"/>
    <w:lvl w:ilvl="0">
      <w:start w:val="1"/>
      <w:numFmt w:val="bullet"/>
      <w:lvlText w:val="●"/>
      <w:lvlJc w:val="left"/>
      <w:pPr>
        <w:ind w:left="720" w:hanging="360"/>
      </w:pPr>
      <w:rPr>
        <w:smallCaps w:val="0"/>
        <w:strike w:val="0"/>
        <w:shd w:val="clear" w:color="auto" w:fill="auto"/>
        <w:vertAlign w:val="baseline"/>
      </w:rPr>
    </w:lvl>
    <w:lvl w:ilvl="1">
      <w:start w:val="1"/>
      <w:numFmt w:val="bullet"/>
      <w:lvlText w:val="○"/>
      <w:lvlJc w:val="left"/>
      <w:pPr>
        <w:ind w:left="1440" w:hanging="360"/>
      </w:pPr>
      <w:rPr>
        <w:smallCaps w:val="0"/>
        <w:strike w:val="0"/>
        <w:shd w:val="clear" w:color="auto" w:fill="auto"/>
        <w:vertAlign w:val="baseline"/>
      </w:rPr>
    </w:lvl>
    <w:lvl w:ilvl="2">
      <w:start w:val="1"/>
      <w:numFmt w:val="bullet"/>
      <w:lvlText w:val="■"/>
      <w:lvlJc w:val="left"/>
      <w:pPr>
        <w:ind w:left="2160" w:hanging="360"/>
      </w:pPr>
      <w:rPr>
        <w:smallCaps w:val="0"/>
        <w:strike w:val="0"/>
        <w:shd w:val="clear" w:color="auto" w:fill="auto"/>
        <w:vertAlign w:val="baseline"/>
      </w:rPr>
    </w:lvl>
    <w:lvl w:ilvl="3">
      <w:start w:val="1"/>
      <w:numFmt w:val="bullet"/>
      <w:lvlText w:val="●"/>
      <w:lvlJc w:val="left"/>
      <w:pPr>
        <w:ind w:left="2880" w:hanging="360"/>
      </w:pPr>
      <w:rPr>
        <w:smallCaps w:val="0"/>
        <w:strike w:val="0"/>
        <w:shd w:val="clear" w:color="auto" w:fill="auto"/>
        <w:vertAlign w:val="baseline"/>
      </w:rPr>
    </w:lvl>
    <w:lvl w:ilvl="4">
      <w:start w:val="1"/>
      <w:numFmt w:val="bullet"/>
      <w:lvlText w:val="○"/>
      <w:lvlJc w:val="left"/>
      <w:pPr>
        <w:ind w:left="3600" w:hanging="360"/>
      </w:pPr>
      <w:rPr>
        <w:smallCaps w:val="0"/>
        <w:strike w:val="0"/>
        <w:shd w:val="clear" w:color="auto" w:fill="auto"/>
        <w:vertAlign w:val="baseline"/>
      </w:rPr>
    </w:lvl>
    <w:lvl w:ilvl="5">
      <w:start w:val="1"/>
      <w:numFmt w:val="bullet"/>
      <w:lvlText w:val="■"/>
      <w:lvlJc w:val="left"/>
      <w:pPr>
        <w:ind w:left="4320" w:hanging="360"/>
      </w:pPr>
      <w:rPr>
        <w:smallCaps w:val="0"/>
        <w:strike w:val="0"/>
        <w:shd w:val="clear" w:color="auto" w:fill="auto"/>
        <w:vertAlign w:val="baseline"/>
      </w:rPr>
    </w:lvl>
    <w:lvl w:ilvl="6">
      <w:start w:val="1"/>
      <w:numFmt w:val="bullet"/>
      <w:lvlText w:val="●"/>
      <w:lvlJc w:val="left"/>
      <w:pPr>
        <w:ind w:left="5040" w:hanging="360"/>
      </w:pPr>
      <w:rPr>
        <w:smallCaps w:val="0"/>
        <w:strike w:val="0"/>
        <w:shd w:val="clear" w:color="auto" w:fill="auto"/>
        <w:vertAlign w:val="baseline"/>
      </w:rPr>
    </w:lvl>
    <w:lvl w:ilvl="7">
      <w:start w:val="1"/>
      <w:numFmt w:val="bullet"/>
      <w:lvlText w:val="○"/>
      <w:lvlJc w:val="left"/>
      <w:pPr>
        <w:ind w:left="5760" w:hanging="360"/>
      </w:pPr>
      <w:rPr>
        <w:smallCaps w:val="0"/>
        <w:strike w:val="0"/>
        <w:shd w:val="clear" w:color="auto" w:fill="auto"/>
        <w:vertAlign w:val="baseline"/>
      </w:rPr>
    </w:lvl>
    <w:lvl w:ilvl="8">
      <w:start w:val="1"/>
      <w:numFmt w:val="bullet"/>
      <w:lvlText w:val="■"/>
      <w:lvlJc w:val="left"/>
      <w:pPr>
        <w:ind w:left="6480" w:hanging="360"/>
      </w:pPr>
      <w:rPr>
        <w:smallCaps w:val="0"/>
        <w:strike w:val="0"/>
        <w:shd w:val="clear" w:color="auto" w:fill="auto"/>
        <w:vertAlign w:val="baseline"/>
      </w:rPr>
    </w:lvl>
  </w:abstractNum>
  <w:num w:numId="1" w16cid:durableId="212743140">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5"/>
  <w:embedTrueTypeFonts/>
  <w:proofState w:spelling="clean" w:grammar="clean"/>
  <w:defaultTabStop w:val="720"/>
  <w:hyphenationZone w:val="283"/>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117FD"/>
    <w:rsid w:val="00001B95"/>
    <w:rsid w:val="000A787B"/>
    <w:rsid w:val="001136E5"/>
    <w:rsid w:val="001634DC"/>
    <w:rsid w:val="00181F47"/>
    <w:rsid w:val="001F14C9"/>
    <w:rsid w:val="00347341"/>
    <w:rsid w:val="00347721"/>
    <w:rsid w:val="003B5C7D"/>
    <w:rsid w:val="00420FA3"/>
    <w:rsid w:val="00433C19"/>
    <w:rsid w:val="00451211"/>
    <w:rsid w:val="00454C55"/>
    <w:rsid w:val="004C3978"/>
    <w:rsid w:val="00566703"/>
    <w:rsid w:val="00590BB8"/>
    <w:rsid w:val="00595E3E"/>
    <w:rsid w:val="00632FA7"/>
    <w:rsid w:val="00691B8A"/>
    <w:rsid w:val="006E5F50"/>
    <w:rsid w:val="007117FD"/>
    <w:rsid w:val="00711DBD"/>
    <w:rsid w:val="00783F49"/>
    <w:rsid w:val="00797F10"/>
    <w:rsid w:val="007B44F5"/>
    <w:rsid w:val="0087305E"/>
    <w:rsid w:val="0097328A"/>
    <w:rsid w:val="009A12EE"/>
    <w:rsid w:val="009F348C"/>
    <w:rsid w:val="00A041C6"/>
    <w:rsid w:val="00A61CD8"/>
    <w:rsid w:val="00AB3B50"/>
    <w:rsid w:val="00AF7FA1"/>
    <w:rsid w:val="00B30A81"/>
    <w:rsid w:val="00B56A05"/>
    <w:rsid w:val="00BB70F0"/>
    <w:rsid w:val="00C162DC"/>
    <w:rsid w:val="00C75A93"/>
    <w:rsid w:val="00C967E0"/>
    <w:rsid w:val="00D04F47"/>
    <w:rsid w:val="00D06B94"/>
    <w:rsid w:val="00D84375"/>
    <w:rsid w:val="00E31673"/>
    <w:rsid w:val="00EB78FE"/>
    <w:rsid w:val="00EF2E61"/>
  </w:rsids>
  <m:mathPr>
    <m:mathFont m:val="Cambria Math"/>
    <m:brkBin m:val="before"/>
    <m:brkBinSub m:val="--"/>
    <m:smallFrac m:val="0"/>
    <m:dispDef/>
    <m:lMargin m:val="0"/>
    <m:rMargin m:val="0"/>
    <m:defJc m:val="centerGroup"/>
    <m:wrapIndent m:val="1440"/>
    <m:intLim m:val="subSup"/>
    <m:naryLim m:val="undOvr"/>
  </m:mathPr>
  <w:themeFontLang w:val="it-IT"/>
  <w:clrSchemeMapping w:bg1="light1" w:t1="dark1" w:bg2="light2" w:t2="dark2" w:accent1="accent1" w:accent2="accent2" w:accent3="accent3" w:accent4="accent4" w:accent5="accent5" w:accent6="accent6" w:hyperlink="hyperlink" w:followedHyperlink="followedHyperlink"/>
  <w:decimalSymbol w:val=","/>
  <w:listSeparator w:val=";"/>
  <w14:docId w14:val="22C596D7"/>
  <w15:docId w15:val="{3E43DA80-ECB1-47B1-B947-3560F3A013F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sz w:val="24"/>
        <w:szCs w:val="24"/>
        <w:lang w:val="it" w:eastAsia="it-IT"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e">
    <w:name w:val="Normal"/>
    <w:qFormat/>
  </w:style>
  <w:style w:type="paragraph" w:styleId="Titolo1">
    <w:name w:val="heading 1"/>
    <w:basedOn w:val="Normale"/>
    <w:next w:val="Normale"/>
    <w:uiPriority w:val="9"/>
    <w:qFormat/>
    <w:pPr>
      <w:keepNext/>
      <w:keepLines/>
      <w:spacing w:before="480" w:after="120"/>
      <w:outlineLvl w:val="0"/>
    </w:pPr>
    <w:rPr>
      <w:b/>
      <w:bCs/>
      <w:sz w:val="48"/>
      <w:szCs w:val="48"/>
    </w:rPr>
  </w:style>
  <w:style w:type="paragraph" w:styleId="Titolo2">
    <w:name w:val="heading 2"/>
    <w:basedOn w:val="Normale"/>
    <w:next w:val="Normale"/>
    <w:uiPriority w:val="9"/>
    <w:semiHidden/>
    <w:unhideWhenUsed/>
    <w:qFormat/>
    <w:pPr>
      <w:keepNext/>
      <w:keepLines/>
      <w:spacing w:before="360" w:after="80"/>
      <w:outlineLvl w:val="1"/>
    </w:pPr>
    <w:rPr>
      <w:b/>
      <w:bCs/>
      <w:sz w:val="36"/>
      <w:szCs w:val="36"/>
    </w:rPr>
  </w:style>
  <w:style w:type="paragraph" w:styleId="Titolo3">
    <w:name w:val="heading 3"/>
    <w:basedOn w:val="Normale"/>
    <w:next w:val="Normale"/>
    <w:uiPriority w:val="9"/>
    <w:semiHidden/>
    <w:unhideWhenUsed/>
    <w:qFormat/>
    <w:pPr>
      <w:keepNext/>
      <w:keepLines/>
      <w:spacing w:before="280" w:after="80"/>
      <w:outlineLvl w:val="2"/>
    </w:pPr>
    <w:rPr>
      <w:b/>
      <w:bCs/>
      <w:sz w:val="28"/>
      <w:szCs w:val="28"/>
    </w:rPr>
  </w:style>
  <w:style w:type="paragraph" w:styleId="Titolo4">
    <w:name w:val="heading 4"/>
    <w:basedOn w:val="Normale"/>
    <w:next w:val="Normale"/>
    <w:uiPriority w:val="9"/>
    <w:semiHidden/>
    <w:unhideWhenUsed/>
    <w:qFormat/>
    <w:pPr>
      <w:keepNext/>
      <w:keepLines/>
      <w:spacing w:before="240" w:after="40"/>
      <w:outlineLvl w:val="3"/>
    </w:pPr>
    <w:rPr>
      <w:b/>
      <w:bCs/>
    </w:rPr>
  </w:style>
  <w:style w:type="paragraph" w:styleId="Titolo5">
    <w:name w:val="heading 5"/>
    <w:basedOn w:val="Normale"/>
    <w:next w:val="Normale"/>
    <w:uiPriority w:val="9"/>
    <w:semiHidden/>
    <w:unhideWhenUsed/>
    <w:qFormat/>
    <w:pPr>
      <w:keepNext/>
      <w:keepLines/>
      <w:spacing w:before="220" w:after="40"/>
      <w:outlineLvl w:val="4"/>
    </w:pPr>
    <w:rPr>
      <w:b/>
      <w:bCs/>
      <w:sz w:val="22"/>
      <w:szCs w:val="22"/>
    </w:rPr>
  </w:style>
  <w:style w:type="paragraph" w:styleId="Titolo6">
    <w:name w:val="heading 6"/>
    <w:basedOn w:val="Normale"/>
    <w:next w:val="Normale"/>
    <w:uiPriority w:val="9"/>
    <w:semiHidden/>
    <w:unhideWhenUsed/>
    <w:qFormat/>
    <w:pPr>
      <w:keepNext/>
      <w:keepLines/>
      <w:spacing w:before="200" w:after="40"/>
      <w:outlineLvl w:val="5"/>
    </w:pPr>
    <w:rPr>
      <w:b/>
      <w:bCs/>
      <w:sz w:val="20"/>
      <w:szCs w:val="20"/>
    </w:rPr>
  </w:style>
  <w:style w:type="character" w:default="1" w:styleId="Carpredefinitoparagrafo">
    <w:name w:val="Default Paragraph Font"/>
    <w:uiPriority w:val="1"/>
    <w:semiHidden/>
    <w:unhideWhenUsed/>
  </w:style>
  <w:style w:type="table" w:default="1" w:styleId="Tabellanormale">
    <w:name w:val="Normal Table"/>
    <w:uiPriority w:val="99"/>
    <w:semiHidden/>
    <w:unhideWhenUsed/>
    <w:tblPr>
      <w:tblInd w:w="0" w:type="dxa"/>
      <w:tblCellMar>
        <w:top w:w="0" w:type="dxa"/>
        <w:left w:w="108" w:type="dxa"/>
        <w:bottom w:w="0" w:type="dxa"/>
        <w:right w:w="108" w:type="dxa"/>
      </w:tblCellMar>
    </w:tblPr>
  </w:style>
  <w:style w:type="numbering" w:default="1" w:styleId="Nessunelenco">
    <w:name w:val="No List"/>
    <w:uiPriority w:val="99"/>
    <w:semiHidden/>
    <w:unhideWhenUsed/>
  </w:style>
  <w:style w:type="table" w:customStyle="1" w:styleId="TableNormal">
    <w:name w:val="TableNormal"/>
    <w:tblPr>
      <w:tblCellMar>
        <w:top w:w="100" w:type="dxa"/>
        <w:left w:w="100" w:type="dxa"/>
        <w:bottom w:w="100" w:type="dxa"/>
        <w:right w:w="100" w:type="dxa"/>
      </w:tblCellMar>
    </w:tblPr>
  </w:style>
  <w:style w:type="paragraph" w:styleId="Titolo">
    <w:name w:val="Title"/>
    <w:basedOn w:val="Normale"/>
    <w:next w:val="Normale"/>
    <w:uiPriority w:val="10"/>
    <w:qFormat/>
    <w:pPr>
      <w:keepNext/>
      <w:keepLines/>
      <w:spacing w:before="480" w:after="120"/>
    </w:pPr>
    <w:rPr>
      <w:b/>
      <w:bCs/>
      <w:sz w:val="72"/>
      <w:szCs w:val="72"/>
    </w:rPr>
  </w:style>
  <w:style w:type="table" w:customStyle="1" w:styleId="TableNormal0">
    <w:name w:val="TableNormal"/>
    <w:tblPr>
      <w:tblCellMar>
        <w:top w:w="100" w:type="dxa"/>
        <w:left w:w="100" w:type="dxa"/>
        <w:bottom w:w="100" w:type="dxa"/>
        <w:right w:w="100" w:type="dxa"/>
      </w:tblCellMar>
    </w:tblPr>
  </w:style>
  <w:style w:type="character" w:styleId="Collegamentoipertestuale">
    <w:name w:val="Hyperlink"/>
    <w:rPr>
      <w:u w:val="single"/>
    </w:rPr>
  </w:style>
  <w:style w:type="table" w:customStyle="1" w:styleId="TableNormal1">
    <w:name w:val="Table Normal1"/>
    <w:tblPr>
      <w:tblInd w:w="0" w:type="dxa"/>
      <w:tblCellMar>
        <w:top w:w="0" w:type="dxa"/>
        <w:left w:w="0" w:type="dxa"/>
        <w:bottom w:w="0" w:type="dxa"/>
        <w:right w:w="0" w:type="dxa"/>
      </w:tblCellMar>
    </w:tblPr>
  </w:style>
  <w:style w:type="paragraph" w:customStyle="1" w:styleId="Intestazioneepidipagina">
    <w:name w:val="Intestazione e piè di pagina"/>
    <w:pPr>
      <w:tabs>
        <w:tab w:val="right" w:pos="9020"/>
      </w:tabs>
    </w:pPr>
    <w:rPr>
      <w:rFonts w:ascii="Helvetica Neue" w:eastAsia="Arial Unicode MS" w:hAnsi="Helvetica Neue" w:cs="Arial Unicode MS"/>
      <w:color w:val="000000"/>
      <w14:textOutline w14:w="0" w14:cap="flat" w14:cmpd="sng" w14:algn="ctr">
        <w14:noFill/>
        <w14:prstDash w14:val="solid"/>
        <w14:bevel/>
      </w14:textOutline>
    </w:rPr>
  </w:style>
  <w:style w:type="numbering" w:customStyle="1" w:styleId="Stileimportato1">
    <w:name w:val="Stile importato 1"/>
  </w:style>
  <w:style w:type="character" w:customStyle="1" w:styleId="Link">
    <w:name w:val="Link"/>
    <w:rPr>
      <w:outline w:val="0"/>
      <w:color w:val="467886"/>
      <w:u w:val="single" w:color="467886"/>
    </w:rPr>
  </w:style>
  <w:style w:type="character" w:customStyle="1" w:styleId="Hyperlink0">
    <w:name w:val="Hyperlink.0"/>
    <w:basedOn w:val="Link"/>
    <w:rPr>
      <w:rFonts w:ascii="Cambria" w:eastAsia="Cambria" w:hAnsi="Cambria" w:cs="Cambria"/>
      <w:outline w:val="0"/>
      <w:color w:val="467886"/>
      <w:sz w:val="22"/>
      <w:szCs w:val="22"/>
      <w:u w:val="single" w:color="467886"/>
    </w:rPr>
  </w:style>
  <w:style w:type="character" w:customStyle="1" w:styleId="Nessuno">
    <w:name w:val="Nessuno"/>
  </w:style>
  <w:style w:type="character" w:customStyle="1" w:styleId="Hyperlink1">
    <w:name w:val="Hyperlink.1"/>
    <w:basedOn w:val="Nessuno"/>
    <w:rPr>
      <w:rFonts w:ascii="Cambria" w:eastAsia="Cambria" w:hAnsi="Cambria" w:cs="Cambria"/>
      <w:outline w:val="0"/>
      <w:color w:val="467886"/>
      <w:sz w:val="20"/>
      <w:szCs w:val="20"/>
      <w:u w:val="single" w:color="467886"/>
    </w:rPr>
  </w:style>
  <w:style w:type="paragraph" w:styleId="Intestazione">
    <w:name w:val="header"/>
    <w:link w:val="IntestazioneCarattere"/>
    <w:uiPriority w:val="99"/>
    <w:unhideWhenUsed/>
    <w:rsid w:val="0082175C"/>
    <w:pPr>
      <w:tabs>
        <w:tab w:val="center" w:pos="4819"/>
        <w:tab w:val="right" w:pos="9638"/>
      </w:tabs>
    </w:pPr>
  </w:style>
  <w:style w:type="character" w:customStyle="1" w:styleId="IntestazioneCarattere">
    <w:name w:val="Intestazione Carattere"/>
    <w:basedOn w:val="Carpredefinitoparagrafo"/>
    <w:link w:val="Intestazione"/>
    <w:uiPriority w:val="99"/>
    <w:rsid w:val="0082175C"/>
  </w:style>
  <w:style w:type="paragraph" w:styleId="Pidipagina">
    <w:name w:val="footer"/>
    <w:link w:val="PidipaginaCarattere"/>
    <w:uiPriority w:val="99"/>
    <w:unhideWhenUsed/>
    <w:rsid w:val="0082175C"/>
    <w:pPr>
      <w:tabs>
        <w:tab w:val="center" w:pos="4819"/>
        <w:tab w:val="right" w:pos="9638"/>
      </w:tabs>
    </w:pPr>
  </w:style>
  <w:style w:type="character" w:customStyle="1" w:styleId="PidipaginaCarattere">
    <w:name w:val="Piè di pagina Carattere"/>
    <w:basedOn w:val="Carpredefinitoparagrafo"/>
    <w:link w:val="Pidipagina"/>
    <w:uiPriority w:val="99"/>
    <w:rsid w:val="0082175C"/>
  </w:style>
  <w:style w:type="character" w:styleId="Menzionenonrisolta">
    <w:name w:val="Unresolved Mention"/>
    <w:basedOn w:val="Carpredefinitoparagrafo"/>
    <w:uiPriority w:val="99"/>
    <w:semiHidden/>
    <w:unhideWhenUsed/>
    <w:rsid w:val="00AC53F0"/>
    <w:rPr>
      <w:color w:val="605E5C"/>
      <w:shd w:val="clear" w:color="auto" w:fill="E1DFDD"/>
    </w:rPr>
  </w:style>
  <w:style w:type="paragraph" w:styleId="Sottotitolo">
    <w:name w:val="Subtitle"/>
    <w:basedOn w:val="Normale"/>
    <w:next w:val="Normale"/>
    <w:uiPriority w:val="11"/>
    <w:qFormat/>
    <w:pPr>
      <w:keepNext/>
      <w:keepLines/>
      <w:spacing w:before="360" w:after="80"/>
    </w:pPr>
    <w:rPr>
      <w:rFonts w:ascii="Georgia" w:eastAsia="Georgia" w:hAnsi="Georgia" w:cs="Georgia"/>
      <w:i/>
      <w:iCs/>
      <w:color w:val="666666"/>
      <w:sz w:val="48"/>
      <w:szCs w:val="48"/>
    </w:rPr>
  </w:style>
  <w:style w:type="character" w:customStyle="1" w:styleId="apple-converted-space">
    <w:name w:val="apple-converted-space"/>
    <w:basedOn w:val="Carpredefinitoparagrafo"/>
    <w:rsid w:val="006E5F5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yperlink" Target="mailto:press@annadefrancesco.com" TargetMode="External"/><Relationship Id="rId18" Type="http://schemas.openxmlformats.org/officeDocument/2006/relationships/hyperlink" Target="mailto:press@trentinomarketing.org"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ettings" Target="settings.xml"/><Relationship Id="rId12" Type="http://schemas.openxmlformats.org/officeDocument/2006/relationships/hyperlink" Target="http://annadefrancesco.com" TargetMode="External"/><Relationship Id="rId17" Type="http://schemas.openxmlformats.org/officeDocument/2006/relationships/hyperlink" Target="tel:+393387269525" TargetMode="Externa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yperlink" Target="mailto:stefano.riggio@trentinomarketing.org" TargetMode="External"/><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www.mudec.it" TargetMode="External"/><Relationship Id="rId24" Type="http://schemas.openxmlformats.org/officeDocument/2006/relationships/footer" Target="footer3.xml"/><Relationship Id="rId5" Type="http://schemas.openxmlformats.org/officeDocument/2006/relationships/numbering" Target="numbering.xml"/><Relationship Id="rId15" Type="http://schemas.openxmlformats.org/officeDocument/2006/relationships/hyperlink" Target="mailto:chiara@annadefrancesco.com" TargetMode="External"/><Relationship Id="rId23" Type="http://schemas.openxmlformats.org/officeDocument/2006/relationships/header" Target="header2.xml"/><Relationship Id="rId10" Type="http://schemas.openxmlformats.org/officeDocument/2006/relationships/endnotes" Target="endnotes.xml"/><Relationship Id="rId19" Type="http://schemas.openxmlformats.org/officeDocument/2006/relationships/hyperlink" Target="mailto:elettra.occhini@ilsole24ore.com"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mailto:ad@annadefrancesco.com" TargetMode="External"/><Relationship Id="rId22" Type="http://schemas.openxmlformats.org/officeDocument/2006/relationships/footer" Target="footer2.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3" Type="http://schemas.openxmlformats.org/officeDocument/2006/relationships/font" Target="fonts/font3.odttf"/><Relationship Id="rId7" Type="http://schemas.openxmlformats.org/officeDocument/2006/relationships/font" Target="fonts/font7.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4" Type="http://schemas.openxmlformats.org/officeDocument/2006/relationships/font" Target="fonts/font4.odttf"/><Relationship Id="rId9" Type="http://schemas.openxmlformats.org/officeDocument/2006/relationships/font" Target="fonts/font9.odttf"/></Relationships>
</file>

<file path=word/_rels/footer2.xml.rels><?xml version="1.0" encoding="UTF-8" standalone="yes"?>
<Relationships xmlns="http://schemas.openxmlformats.org/package/2006/relationships"><Relationship Id="rId1" Type="http://schemas.openxmlformats.org/officeDocument/2006/relationships/image" Target="media/image1.png"/></Relationships>
</file>

<file path=word/_rels/footer3.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Tema di Office">
  <a:themeElements>
    <a:clrScheme name="Tema di Office">
      <a:dk1>
        <a:srgbClr val="000000"/>
      </a:dk1>
      <a:lt1>
        <a:srgbClr val="FFFFFF"/>
      </a:lt1>
      <a:dk2>
        <a:srgbClr val="A7A7A7"/>
      </a:dk2>
      <a:lt2>
        <a:srgbClr val="535353"/>
      </a:lt2>
      <a:accent1>
        <a:srgbClr val="156082"/>
      </a:accent1>
      <a:accent2>
        <a:srgbClr val="E97132"/>
      </a:accent2>
      <a:accent3>
        <a:srgbClr val="196B24"/>
      </a:accent3>
      <a:accent4>
        <a:srgbClr val="0F9ED5"/>
      </a:accent4>
      <a:accent5>
        <a:srgbClr val="A02B93"/>
      </a:accent5>
      <a:accent6>
        <a:srgbClr val="4EA72E"/>
      </a:accent6>
      <a:hlink>
        <a:srgbClr val="0000FF"/>
      </a:hlink>
      <a:folHlink>
        <a:srgbClr val="FF00FF"/>
      </a:folHlink>
    </a:clrScheme>
    <a:fontScheme name="Tema di Office">
      <a:majorFont>
        <a:latin typeface="Helvetica Neue"/>
        <a:ea typeface="Helvetica Neue"/>
        <a:cs typeface="Helvetica Neue"/>
      </a:majorFont>
      <a:minorFont>
        <a:latin typeface="Helvetica Neue"/>
        <a:ea typeface="Helvetica Neue"/>
        <a:cs typeface="Helvetica Neue"/>
      </a:minorFont>
    </a:fontScheme>
    <a:fmtScheme name="Tema di 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Aptos"/>
            <a:ea typeface="Aptos"/>
            <a:cs typeface="Apto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905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Aptos"/>
            <a:ea typeface="Aptos"/>
            <a:cs typeface="Apto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45c4f8af-6835-4934-a189-453b3749c664">
      <Terms xmlns="http://schemas.microsoft.com/office/infopath/2007/PartnerControls"/>
    </lcf76f155ced4ddcb4097134ff3c332f>
    <TaxCatchAll xmlns="ebe4ec57-3d13-424d-97af-09951eac4aad" xsi:nil="true"/>
  </documentManagement>
</p:properties>
</file>

<file path=customXml/item2.xml><?xml version="1.0" encoding="utf-8"?>
<go:gDocsCustomXmlDataStorage xmlns:go="http://customooxmlschemas.google.com/" xmlns:r="http://schemas.openxmlformats.org/officeDocument/2006/relationships" uri="GoogleDocsCustomDataVersion2">
  <go:docsCustomData xmlns:go="http://customooxmlschemas.google.com/" roundtripDataSignature="AMtx7mggpXPy5S6ss0nfm+pfPMRKzAXoOw==">CgMxLjA4AHIhMTBfaEpVQ2xkMy1HSHYtNFpzaGx3RU9ObUNIdFFhaVZE</go:docsCustomData>
</go:gDocsCustomXmlDataStorag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o" ma:contentTypeID="0x0101009B9571A2E4DA09469C82C1FCDAA4358A" ma:contentTypeVersion="13" ma:contentTypeDescription="Creare un nuovo documento." ma:contentTypeScope="" ma:versionID="ac043ebf1fd5b4653cba659294a5cfd6">
  <xsd:schema xmlns:xsd="http://www.w3.org/2001/XMLSchema" xmlns:xs="http://www.w3.org/2001/XMLSchema" xmlns:p="http://schemas.microsoft.com/office/2006/metadata/properties" xmlns:ns2="45c4f8af-6835-4934-a189-453b3749c664" xmlns:ns3="ebe4ec57-3d13-424d-97af-09951eac4aad" targetNamespace="http://schemas.microsoft.com/office/2006/metadata/properties" ma:root="true" ma:fieldsID="26b728f8bb39781480ff53efe85ef549" ns2:_="" ns3:_="">
    <xsd:import namespace="45c4f8af-6835-4934-a189-453b3749c664"/>
    <xsd:import namespace="ebe4ec57-3d13-424d-97af-09951eac4aa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5c4f8af-6835-4934-a189-453b3749c6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Tag immagine" ma:readOnly="false" ma:fieldId="{5cf76f15-5ced-4ddc-b409-7134ff3c332f}" ma:taxonomyMulti="true" ma:sspId="be00d2f1-d42f-4315-a1e3-33fea2c0356d"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be4ec57-3d13-424d-97af-09951eac4aad"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880daf5-d659-4a74-b5a8-6d250303ee34}" ma:internalName="TaxCatchAll" ma:showField="CatchAllData" ma:web="ebe4ec57-3d13-424d-97af-09951eac4aa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8A2365E-0B54-4707-8C60-FD76707330EC}">
  <ds:schemaRefs>
    <ds:schemaRef ds:uri="http://schemas.microsoft.com/office/2006/metadata/properties"/>
    <ds:schemaRef ds:uri="http://schemas.microsoft.com/office/infopath/2007/PartnerControls"/>
    <ds:schemaRef ds:uri="45c4f8af-6835-4934-a189-453b3749c664"/>
    <ds:schemaRef ds:uri="ebe4ec57-3d13-424d-97af-09951eac4aad"/>
  </ds:schemaRefs>
</ds:datastoreItem>
</file>

<file path=customXml/itemProps2.xml><?xml version="1.0" encoding="utf-8"?>
<ds:datastoreItem xmlns:ds="http://schemas.openxmlformats.org/officeDocument/2006/customXml" ds:itemID="{11111111-1234-1234-1234-123412341234}">
  <ds:schemaRefs>
    <ds:schemaRef ds:uri="http://customooxmlschemas.google.com/"/>
    <ds:schemaRef ds:uri="http://schemas.openxmlformats.org/officeDocument/2006/relationships"/>
  </ds:schemaRefs>
</ds:datastoreItem>
</file>

<file path=customXml/itemProps3.xml><?xml version="1.0" encoding="utf-8"?>
<ds:datastoreItem xmlns:ds="http://schemas.openxmlformats.org/officeDocument/2006/customXml" ds:itemID="{3B019DD9-5DB1-4E45-B2C0-61A04D31B06E}">
  <ds:schemaRefs>
    <ds:schemaRef ds:uri="http://schemas.microsoft.com/sharepoint/v3/contenttype/forms"/>
  </ds:schemaRefs>
</ds:datastoreItem>
</file>

<file path=customXml/itemProps4.xml><?xml version="1.0" encoding="utf-8"?>
<ds:datastoreItem xmlns:ds="http://schemas.openxmlformats.org/officeDocument/2006/customXml" ds:itemID="{6AE4D48F-DF08-404E-B39F-43CF3DA581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5c4f8af-6835-4934-a189-453b3749c664"/>
    <ds:schemaRef ds:uri="ebe4ec57-3d13-424d-97af-09951eac4a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19</TotalTime>
  <Pages>5</Pages>
  <Words>1994</Words>
  <Characters>11371</Characters>
  <Application>Microsoft Office Word</Application>
  <DocSecurity>0</DocSecurity>
  <Lines>94</Lines>
  <Paragraphs>26</Paragraphs>
  <ScaleCrop>false</ScaleCrop>
  <Company/>
  <LinksUpToDate>false</LinksUpToDate>
  <CharactersWithSpaces>13339</CharactersWithSpaces>
  <SharedDoc>false</SharedDoc>
  <HLinks>
    <vt:vector size="42" baseType="variant">
      <vt:variant>
        <vt:i4>3866698</vt:i4>
      </vt:variant>
      <vt:variant>
        <vt:i4>18</vt:i4>
      </vt:variant>
      <vt:variant>
        <vt:i4>0</vt:i4>
      </vt:variant>
      <vt:variant>
        <vt:i4>5</vt:i4>
      </vt:variant>
      <vt:variant>
        <vt:lpwstr>mailto:elettra.occhini@ilsole24ore.com</vt:lpwstr>
      </vt:variant>
      <vt:variant>
        <vt:lpwstr/>
      </vt:variant>
      <vt:variant>
        <vt:i4>7536733</vt:i4>
      </vt:variant>
      <vt:variant>
        <vt:i4>15</vt:i4>
      </vt:variant>
      <vt:variant>
        <vt:i4>0</vt:i4>
      </vt:variant>
      <vt:variant>
        <vt:i4>5</vt:i4>
      </vt:variant>
      <vt:variant>
        <vt:lpwstr>mailto:press@trentinomarketing.org</vt:lpwstr>
      </vt:variant>
      <vt:variant>
        <vt:lpwstr/>
      </vt:variant>
      <vt:variant>
        <vt:i4>7012434</vt:i4>
      </vt:variant>
      <vt:variant>
        <vt:i4>12</vt:i4>
      </vt:variant>
      <vt:variant>
        <vt:i4>0</vt:i4>
      </vt:variant>
      <vt:variant>
        <vt:i4>5</vt:i4>
      </vt:variant>
      <vt:variant>
        <vt:lpwstr>mailto:chiara@annadefrancesco.com</vt:lpwstr>
      </vt:variant>
      <vt:variant>
        <vt:lpwstr/>
      </vt:variant>
      <vt:variant>
        <vt:i4>7471198</vt:i4>
      </vt:variant>
      <vt:variant>
        <vt:i4>9</vt:i4>
      </vt:variant>
      <vt:variant>
        <vt:i4>0</vt:i4>
      </vt:variant>
      <vt:variant>
        <vt:i4>5</vt:i4>
      </vt:variant>
      <vt:variant>
        <vt:lpwstr>mailto:ad@annadefrancesco.com</vt:lpwstr>
      </vt:variant>
      <vt:variant>
        <vt:lpwstr/>
      </vt:variant>
      <vt:variant>
        <vt:i4>1638458</vt:i4>
      </vt:variant>
      <vt:variant>
        <vt:i4>6</vt:i4>
      </vt:variant>
      <vt:variant>
        <vt:i4>0</vt:i4>
      </vt:variant>
      <vt:variant>
        <vt:i4>5</vt:i4>
      </vt:variant>
      <vt:variant>
        <vt:lpwstr>mailto:press@annadefrancesco.com</vt:lpwstr>
      </vt:variant>
      <vt:variant>
        <vt:lpwstr/>
      </vt:variant>
      <vt:variant>
        <vt:i4>3539000</vt:i4>
      </vt:variant>
      <vt:variant>
        <vt:i4>3</vt:i4>
      </vt:variant>
      <vt:variant>
        <vt:i4>0</vt:i4>
      </vt:variant>
      <vt:variant>
        <vt:i4>5</vt:i4>
      </vt:variant>
      <vt:variant>
        <vt:lpwstr>http://annadefrancesco.com/</vt:lpwstr>
      </vt:variant>
      <vt:variant>
        <vt:lpwstr/>
      </vt:variant>
      <vt:variant>
        <vt:i4>458778</vt:i4>
      </vt:variant>
      <vt:variant>
        <vt:i4>0</vt:i4>
      </vt:variant>
      <vt:variant>
        <vt:i4>0</vt:i4>
      </vt:variant>
      <vt:variant>
        <vt:i4>5</vt:i4>
      </vt:variant>
      <vt:variant>
        <vt:lpwstr>http://www.mudec.it/</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Serini Simona</dc:creator>
  <cp:keywords/>
  <cp:lastModifiedBy>Anna Defrancesco</cp:lastModifiedBy>
  <cp:revision>26</cp:revision>
  <dcterms:created xsi:type="dcterms:W3CDTF">2025-11-20T16:58:00Z</dcterms:created>
  <dcterms:modified xsi:type="dcterms:W3CDTF">2025-11-20T17:18:00Z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0x0101009B9571A2E4DA09469C82C1FCDAA4358A</vt:lpwstr>
  </property>
  <property fmtid="{D5CDD505-2E9C-101B-9397-08002B2CF9AE}" pid="3" name="MediaServiceImageTags">
    <vt:lpwstr/>
  </property>
</Properties>
</file>